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6"/>
  </p:sldMasterIdLst>
  <p:notesMasterIdLst>
    <p:notesMasterId r:id="rId52"/>
  </p:notesMasterIdLst>
  <p:sldIdLst>
    <p:sldId id="325" r:id="rId7"/>
    <p:sldId id="256" r:id="rId8"/>
    <p:sldId id="285" r:id="rId9"/>
    <p:sldId id="269" r:id="rId10"/>
    <p:sldId id="284" r:id="rId11"/>
    <p:sldId id="278" r:id="rId12"/>
    <p:sldId id="282" r:id="rId13"/>
    <p:sldId id="286" r:id="rId14"/>
    <p:sldId id="287" r:id="rId15"/>
    <p:sldId id="274" r:id="rId16"/>
    <p:sldId id="328" r:id="rId17"/>
    <p:sldId id="326" r:id="rId18"/>
    <p:sldId id="335" r:id="rId19"/>
    <p:sldId id="289" r:id="rId20"/>
    <p:sldId id="290" r:id="rId21"/>
    <p:sldId id="291" r:id="rId22"/>
    <p:sldId id="292" r:id="rId23"/>
    <p:sldId id="293" r:id="rId24"/>
    <p:sldId id="294" r:id="rId25"/>
    <p:sldId id="295" r:id="rId26"/>
    <p:sldId id="296" r:id="rId27"/>
    <p:sldId id="336" r:id="rId28"/>
    <p:sldId id="298" r:id="rId29"/>
    <p:sldId id="299" r:id="rId30"/>
    <p:sldId id="300" r:id="rId31"/>
    <p:sldId id="301" r:id="rId32"/>
    <p:sldId id="302" r:id="rId33"/>
    <p:sldId id="304" r:id="rId34"/>
    <p:sldId id="305" r:id="rId35"/>
    <p:sldId id="306" r:id="rId36"/>
    <p:sldId id="307" r:id="rId37"/>
    <p:sldId id="337" r:id="rId38"/>
    <p:sldId id="309" r:id="rId39"/>
    <p:sldId id="310" r:id="rId40"/>
    <p:sldId id="311" r:id="rId41"/>
    <p:sldId id="329" r:id="rId42"/>
    <p:sldId id="313" r:id="rId43"/>
    <p:sldId id="315" r:id="rId44"/>
    <p:sldId id="318" r:id="rId45"/>
    <p:sldId id="320" r:id="rId46"/>
    <p:sldId id="338" r:id="rId47"/>
    <p:sldId id="322" r:id="rId48"/>
    <p:sldId id="323" r:id="rId49"/>
    <p:sldId id="334" r:id="rId50"/>
    <p:sldId id="33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oder, Nancy/NBD" initials="YN" lastIdx="2" clrIdx="0"/>
  <p:cmAuthor id="1" name="Williams, Rita/National" initials="WR"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29" autoAdjust="0"/>
    <p:restoredTop sz="94661" autoAdjust="0"/>
  </p:normalViewPr>
  <p:slideViewPr>
    <p:cSldViewPr>
      <p:cViewPr varScale="1">
        <p:scale>
          <a:sx n="84" d="100"/>
          <a:sy n="84" d="100"/>
        </p:scale>
        <p:origin x="1728"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lau\Desktop\ERS%20Q1%20FY%202015%20-%20Part%201.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lau\Desktop\ERS%20Q1%20FY%202015%20-%20Part%201.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lau\Desktop\ERS%20Q1%20FY%202015%20-%20Part%201.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slau\Desktop\ERS%20Q1%20FY%202015%20-%20Part%202.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pivotSource>
    <c:name>[ERS Q1 FY 2015 - Part 1.xls]Race and Ethnicity!PivotTable1</c:name>
    <c:fmtId val="-1"/>
  </c:pivotSource>
  <c:chart>
    <c:autoTitleDeleted val="1"/>
    <c:pivotFmts>
      <c:pivotFmt>
        <c:idx val="0"/>
      </c:pivotFmt>
      <c:pivotFmt>
        <c:idx val="1"/>
        <c:dLbl>
          <c:idx val="0"/>
          <c:showLegendKey val="0"/>
          <c:showVal val="0"/>
          <c:showCatName val="1"/>
          <c:showSerName val="0"/>
          <c:showPercent val="1"/>
          <c:showBubbleSize val="0"/>
          <c:extLst>
            <c:ext xmlns:c15="http://schemas.microsoft.com/office/drawing/2012/chart" uri="{CE6537A1-D6FC-4f65-9D91-7224C49458BB}"/>
          </c:extLst>
        </c:dLbl>
      </c:pivotFmt>
      <c:pivotFmt>
        <c:idx val="2"/>
      </c:pivotFmt>
      <c:pivotFmt>
        <c:idx val="3"/>
      </c:pivotFmt>
      <c:pivotFmt>
        <c:idx val="4"/>
        <c:dLbl>
          <c:idx val="0"/>
          <c:showLegendKey val="0"/>
          <c:showVal val="0"/>
          <c:showCatName val="1"/>
          <c:showSerName val="0"/>
          <c:showPercent val="1"/>
          <c:showBubbleSize val="0"/>
          <c:extLst>
            <c:ext xmlns:c15="http://schemas.microsoft.com/office/drawing/2012/chart" uri="{CE6537A1-D6FC-4f65-9D91-7224C49458BB}"/>
          </c:extLst>
        </c:dLbl>
      </c:pivotFmt>
      <c:pivotFmt>
        <c:idx val="5"/>
      </c:pivotFmt>
      <c:pivotFmt>
        <c:idx val="6"/>
      </c:pivotFmt>
      <c:pivotFmt>
        <c:idx val="7"/>
        <c:dLbl>
          <c:idx val="0"/>
          <c:showLegendKey val="0"/>
          <c:showVal val="0"/>
          <c:showCatName val="1"/>
          <c:showSerName val="0"/>
          <c:showPercent val="1"/>
          <c:showBubbleSize val="0"/>
          <c:extLst>
            <c:ext xmlns:c15="http://schemas.microsoft.com/office/drawing/2012/chart" uri="{CE6537A1-D6FC-4f65-9D91-7224C49458BB}"/>
          </c:extLst>
        </c:dLbl>
      </c:pivotFmt>
      <c:pivotFmt>
        <c:idx val="8"/>
        <c:dLbl>
          <c:idx val="0"/>
          <c:numFmt formatCode="0.00%" sourceLinked="0"/>
          <c:spPr/>
          <c:txPr>
            <a:bodyPr/>
            <a:lstStyle/>
            <a:p>
              <a:pPr>
                <a:defRPr sz="120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9"/>
        <c:dLbl>
          <c:idx val="0"/>
          <c:layout>
            <c:manualLayout>
              <c:x val="3.8058147426736411E-2"/>
              <c:y val="2.456095831622942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10"/>
        <c:dLbl>
          <c:idx val="0"/>
          <c:layout>
            <c:manualLayout>
              <c:x val="-0.16625373400995333"/>
              <c:y val="-5.6032313540311784E-6"/>
            </c:manualLayout>
          </c:layout>
          <c:showLegendKey val="0"/>
          <c:showVal val="0"/>
          <c:showCatName val="1"/>
          <c:showSerName val="0"/>
          <c:showPercent val="1"/>
          <c:showBubbleSize val="0"/>
          <c:extLst>
            <c:ext xmlns:c15="http://schemas.microsoft.com/office/drawing/2012/chart" uri="{CE6537A1-D6FC-4f65-9D91-7224C49458BB}"/>
          </c:extLst>
        </c:dLbl>
      </c:pivotFmt>
      <c:pivotFmt>
        <c:idx val="11"/>
        <c:dLbl>
          <c:idx val="0"/>
          <c:layout>
            <c:manualLayout>
              <c:x val="-0.1141422178569655"/>
              <c:y val="1.733046402375058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12"/>
        <c:dLbl>
          <c:idx val="0"/>
          <c:layout>
            <c:manualLayout>
              <c:x val="0.19224590619234963"/>
              <c:y val="-1.9154204023385529E-4"/>
            </c:manualLayout>
          </c:layout>
          <c:showLegendKey val="0"/>
          <c:showVal val="0"/>
          <c:showCatName val="1"/>
          <c:showSerName val="0"/>
          <c:showPercent val="1"/>
          <c:showBubbleSize val="0"/>
          <c:extLst>
            <c:ext xmlns:c15="http://schemas.microsoft.com/office/drawing/2012/chart" uri="{CE6537A1-D6FC-4f65-9D91-7224C49458BB}"/>
          </c:extLst>
        </c:dLbl>
      </c:pivotFmt>
      <c:pivotFmt>
        <c:idx val="13"/>
        <c:marker>
          <c:symbol val="none"/>
        </c:marker>
        <c:dLbl>
          <c:idx val="0"/>
          <c:numFmt formatCode="0.00%" sourceLinked="0"/>
          <c:spPr/>
          <c:txPr>
            <a:bodyPr/>
            <a:lstStyle/>
            <a:p>
              <a:pPr>
                <a:defRPr sz="120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4"/>
        <c:dLbl>
          <c:idx val="0"/>
          <c:layout>
            <c:manualLayout>
              <c:x val="-0.1141422178569655"/>
              <c:y val="1.733046402375058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15"/>
        <c:dLbl>
          <c:idx val="0"/>
          <c:layout>
            <c:manualLayout>
              <c:x val="3.8058147426736411E-2"/>
              <c:y val="2.456095831622942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16"/>
        <c:dLbl>
          <c:idx val="0"/>
          <c:layout>
            <c:manualLayout>
              <c:x val="0.19224590619234963"/>
              <c:y val="-1.9154204023385529E-4"/>
            </c:manualLayout>
          </c:layout>
          <c:showLegendKey val="0"/>
          <c:showVal val="0"/>
          <c:showCatName val="1"/>
          <c:showSerName val="0"/>
          <c:showPercent val="1"/>
          <c:showBubbleSize val="0"/>
          <c:extLst>
            <c:ext xmlns:c15="http://schemas.microsoft.com/office/drawing/2012/chart" uri="{CE6537A1-D6FC-4f65-9D91-7224C49458BB}"/>
          </c:extLst>
        </c:dLbl>
      </c:pivotFmt>
      <c:pivotFmt>
        <c:idx val="17"/>
        <c:dLbl>
          <c:idx val="0"/>
          <c:layout>
            <c:manualLayout>
              <c:x val="-0.16625373400995333"/>
              <c:y val="-5.6032313540311784E-6"/>
            </c:manualLayout>
          </c:layout>
          <c:showLegendKey val="0"/>
          <c:showVal val="0"/>
          <c:showCatName val="1"/>
          <c:showSerName val="0"/>
          <c:showPercent val="1"/>
          <c:showBubbleSize val="0"/>
          <c:extLst>
            <c:ext xmlns:c15="http://schemas.microsoft.com/office/drawing/2012/chart" uri="{CE6537A1-D6FC-4f65-9D91-7224C49458BB}"/>
          </c:extLst>
        </c:dLbl>
      </c:pivotFmt>
      <c:pivotFmt>
        <c:idx val="18"/>
        <c:marker>
          <c:symbol val="none"/>
        </c:marker>
        <c:dLbl>
          <c:idx val="0"/>
          <c:numFmt formatCode="0.00%" sourceLinked="0"/>
          <c:spPr/>
          <c:txPr>
            <a:bodyPr/>
            <a:lstStyle/>
            <a:p>
              <a:pPr>
                <a:defRPr sz="120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9"/>
        <c:dLbl>
          <c:idx val="0"/>
          <c:layout>
            <c:manualLayout>
              <c:x val="-0.1141422178569655"/>
              <c:y val="1.733046402375058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20"/>
        <c:dLbl>
          <c:idx val="0"/>
          <c:layout>
            <c:manualLayout>
              <c:x val="3.8058147426736411E-2"/>
              <c:y val="2.456095831622942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21"/>
        <c:dLbl>
          <c:idx val="0"/>
          <c:layout>
            <c:manualLayout>
              <c:x val="0.19224590619234963"/>
              <c:y val="-1.9154204023385529E-4"/>
            </c:manualLayout>
          </c:layout>
          <c:showLegendKey val="0"/>
          <c:showVal val="0"/>
          <c:showCatName val="1"/>
          <c:showSerName val="0"/>
          <c:showPercent val="1"/>
          <c:showBubbleSize val="0"/>
          <c:extLst>
            <c:ext xmlns:c15="http://schemas.microsoft.com/office/drawing/2012/chart" uri="{CE6537A1-D6FC-4f65-9D91-7224C49458BB}"/>
          </c:extLst>
        </c:dLbl>
      </c:pivotFmt>
      <c:pivotFmt>
        <c:idx val="22"/>
        <c:dLbl>
          <c:idx val="0"/>
          <c:layout>
            <c:manualLayout>
              <c:x val="-0.16625373400995333"/>
              <c:y val="-5.6032313540311784E-6"/>
            </c:manualLayout>
          </c:layout>
          <c:showLegendKey val="0"/>
          <c:showVal val="0"/>
          <c:showCatName val="1"/>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0.30613419850296492"/>
          <c:y val="9.4663627572869183E-2"/>
          <c:w val="0.36921308447555168"/>
          <c:h val="0.6995616337431505"/>
        </c:manualLayout>
      </c:layout>
      <c:pieChart>
        <c:varyColors val="1"/>
        <c:ser>
          <c:idx val="0"/>
          <c:order val="0"/>
          <c:tx>
            <c:strRef>
              <c:f>'Race and Ethnicity'!$B$8:$B$9</c:f>
              <c:strCache>
                <c:ptCount val="1"/>
                <c:pt idx="0">
                  <c:v>Total</c:v>
                </c:pt>
              </c:strCache>
            </c:strRef>
          </c:tx>
          <c:dLbls>
            <c:dLbl>
              <c:idx val="0"/>
              <c:layout>
                <c:manualLayout>
                  <c:x val="-0.26436777000097211"/>
                  <c:y val="1.8325313502478856E-2"/>
                </c:manualLayout>
              </c:layout>
              <c:tx>
                <c:rich>
                  <a:bodyPr/>
                  <a:lstStyle/>
                  <a:p>
                    <a:r>
                      <a:rPr lang="en-US" sz="1600" dirty="0">
                        <a:latin typeface="+mn-lt"/>
                      </a:rPr>
                      <a:t>American Indian, Alaskan Native - Not H/L
0.88%</a:t>
                    </a:r>
                    <a:endParaRPr lang="en-US" dirty="0">
                      <a:latin typeface="+mn-lt"/>
                    </a:endParaRPr>
                  </a:p>
                </c:rich>
              </c:tx>
              <c:showLegendKey val="0"/>
              <c:showVal val="0"/>
              <c:showCatName val="1"/>
              <c:showSerName val="0"/>
              <c:showPercent val="1"/>
              <c:showBubbleSize val="0"/>
              <c:extLst>
                <c:ext xmlns:c15="http://schemas.microsoft.com/office/drawing/2012/chart" uri="{CE6537A1-D6FC-4f65-9D91-7224C49458BB}"/>
              </c:extLst>
            </c:dLbl>
            <c:dLbl>
              <c:idx val="1"/>
              <c:layout>
                <c:manualLayout>
                  <c:x val="8.7440823369301063E-2"/>
                  <c:y val="2.147443375133664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3.4895517867958811E-3"/>
                  <c:y val="8.0115398798290716E-2"/>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0.15182754933411102"/>
                  <c:y val="-0.14106250607562942"/>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22965696996208806"/>
                  <c:y val="-5.8479532163742687E-3"/>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0.15445427728613567"/>
                  <c:y val="-2.4565771190365911E-3"/>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3.8198697385049092E-3"/>
                  <c:y val="7.3952433577381779E-2"/>
                </c:manualLayout>
              </c:layout>
              <c:showLegendKey val="0"/>
              <c:showVal val="0"/>
              <c:showCatName val="1"/>
              <c:showSerName val="0"/>
              <c:showPercent val="1"/>
              <c:showBubbleSize val="0"/>
              <c:extLst>
                <c:ext xmlns:c15="http://schemas.microsoft.com/office/drawing/2012/chart" uri="{CE6537A1-D6FC-4f65-9D91-7224C49458BB}"/>
              </c:extLst>
            </c:dLbl>
            <c:numFmt formatCode="0.00%" sourceLinked="0"/>
            <c:spPr>
              <a:noFill/>
              <a:ln>
                <a:noFill/>
              </a:ln>
              <a:effectLst/>
            </c:spPr>
            <c:txPr>
              <a:bodyPr/>
              <a:lstStyle/>
              <a:p>
                <a:pPr>
                  <a:defRPr sz="16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'Race and Ethnicity'!$A$10:$A$17</c:f>
              <c:strCache>
                <c:ptCount val="7"/>
                <c:pt idx="0">
                  <c:v>American Indian, Alaskan Native - Not H/L</c:v>
                </c:pt>
                <c:pt idx="1">
                  <c:v>Asian - not H/L</c:v>
                </c:pt>
                <c:pt idx="2">
                  <c:v>Black or African American - Not H/L</c:v>
                </c:pt>
                <c:pt idx="3">
                  <c:v>Hispanic or Latino</c:v>
                </c:pt>
                <c:pt idx="4">
                  <c:v>Native Hawaiian, Other Pacific Isl. - Not H/L</c:v>
                </c:pt>
                <c:pt idx="5">
                  <c:v>Two or more races - not H/L</c:v>
                </c:pt>
                <c:pt idx="6">
                  <c:v>White - Not H/L</c:v>
                </c:pt>
              </c:strCache>
            </c:strRef>
          </c:cat>
          <c:val>
            <c:numRef>
              <c:f>'Race and Ethnicity'!$B$10:$B$17</c:f>
              <c:numCache>
                <c:formatCode>0.00%</c:formatCode>
                <c:ptCount val="7"/>
                <c:pt idx="0">
                  <c:v>8.8269291393744086E-3</c:v>
                </c:pt>
                <c:pt idx="1">
                  <c:v>3.4537111632631616E-2</c:v>
                </c:pt>
                <c:pt idx="2">
                  <c:v>0.29191915653788225</c:v>
                </c:pt>
                <c:pt idx="3">
                  <c:v>0.16445409646572559</c:v>
                </c:pt>
                <c:pt idx="4">
                  <c:v>4.9739045150443096E-3</c:v>
                </c:pt>
                <c:pt idx="5">
                  <c:v>9.667589057410067E-3</c:v>
                </c:pt>
                <c:pt idx="6">
                  <c:v>0.48562121265193176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pivotSource>
    <c:name>[ERS Q1 FY 2015 - Part 1.xls]Vets!PivotTable1</c:name>
    <c:fmtId val="-1"/>
  </c:pivotSource>
  <c:chart>
    <c:autoTitleDeleted val="1"/>
    <c:pivotFmts>
      <c:pivotFmt>
        <c:idx val="0"/>
      </c:pivotFmt>
      <c:pivotFmt>
        <c:idx val="1"/>
        <c:dLbl>
          <c:idx val="0"/>
          <c:showLegendKey val="0"/>
          <c:showVal val="0"/>
          <c:showCatName val="1"/>
          <c:showSerName val="0"/>
          <c:showPercent val="1"/>
          <c:showBubbleSize val="0"/>
          <c:extLst>
            <c:ext xmlns:c15="http://schemas.microsoft.com/office/drawing/2012/chart" uri="{CE6537A1-D6FC-4f65-9D91-7224C49458BB}"/>
          </c:extLst>
        </c:dLbl>
      </c:pivotFmt>
      <c:pivotFmt>
        <c:idx val="2"/>
      </c:pivotFmt>
      <c:pivotFmt>
        <c:idx val="3"/>
      </c:pivotFmt>
      <c:pivotFmt>
        <c:idx val="4"/>
        <c:dLbl>
          <c:idx val="0"/>
          <c:showLegendKey val="0"/>
          <c:showVal val="0"/>
          <c:showCatName val="1"/>
          <c:showSerName val="0"/>
          <c:showPercent val="1"/>
          <c:showBubbleSize val="0"/>
          <c:extLst>
            <c:ext xmlns:c15="http://schemas.microsoft.com/office/drawing/2012/chart" uri="{CE6537A1-D6FC-4f65-9D91-7224C49458BB}"/>
          </c:extLst>
        </c:dLbl>
      </c:pivotFmt>
      <c:pivotFmt>
        <c:idx val="5"/>
      </c:pivotFmt>
      <c:pivotFmt>
        <c:idx val="6"/>
      </c:pivotFmt>
      <c:pivotFmt>
        <c:idx val="7"/>
        <c:dLbl>
          <c:idx val="0"/>
          <c:showLegendKey val="0"/>
          <c:showVal val="0"/>
          <c:showCatName val="1"/>
          <c:showSerName val="0"/>
          <c:showPercent val="1"/>
          <c:showBubbleSize val="0"/>
          <c:extLst>
            <c:ext xmlns:c15="http://schemas.microsoft.com/office/drawing/2012/chart" uri="{CE6537A1-D6FC-4f65-9D91-7224C49458BB}"/>
          </c:extLst>
        </c:dLbl>
      </c:pivotFmt>
      <c:pivotFmt>
        <c:idx val="8"/>
        <c:dLbl>
          <c:idx val="0"/>
          <c:numFmt formatCode="0.00%" sourceLinked="0"/>
          <c:spPr/>
          <c:txPr>
            <a:bodyPr/>
            <a:lstStyle/>
            <a:p>
              <a:pPr>
                <a:defRPr sz="120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9"/>
        <c:dLbl>
          <c:idx val="0"/>
          <c:layout>
            <c:manualLayout>
              <c:x val="3.8058147426736411E-2"/>
              <c:y val="2.456095831622942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10"/>
        <c:dLbl>
          <c:idx val="0"/>
          <c:layout>
            <c:manualLayout>
              <c:x val="-0.16625373400995333"/>
              <c:y val="-5.6032313540311784E-6"/>
            </c:manualLayout>
          </c:layout>
          <c:showLegendKey val="0"/>
          <c:showVal val="0"/>
          <c:showCatName val="1"/>
          <c:showSerName val="0"/>
          <c:showPercent val="1"/>
          <c:showBubbleSize val="0"/>
          <c:extLst>
            <c:ext xmlns:c15="http://schemas.microsoft.com/office/drawing/2012/chart" uri="{CE6537A1-D6FC-4f65-9D91-7224C49458BB}"/>
          </c:extLst>
        </c:dLbl>
      </c:pivotFmt>
      <c:pivotFmt>
        <c:idx val="11"/>
        <c:dLbl>
          <c:idx val="0"/>
          <c:layout>
            <c:manualLayout>
              <c:x val="-0.1141422178569655"/>
              <c:y val="1.733046402375058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12"/>
        <c:dLbl>
          <c:idx val="0"/>
          <c:layout>
            <c:manualLayout>
              <c:x val="0.19224590619234963"/>
              <c:y val="-1.9154204023385529E-4"/>
            </c:manualLayout>
          </c:layout>
          <c:showLegendKey val="0"/>
          <c:showVal val="0"/>
          <c:showCatName val="1"/>
          <c:showSerName val="0"/>
          <c:showPercent val="1"/>
          <c:showBubbleSize val="0"/>
          <c:extLst>
            <c:ext xmlns:c15="http://schemas.microsoft.com/office/drawing/2012/chart" uri="{CE6537A1-D6FC-4f65-9D91-7224C49458BB}"/>
          </c:extLst>
        </c:dLbl>
      </c:pivotFmt>
      <c:pivotFmt>
        <c:idx val="13"/>
        <c:marker>
          <c:symbol val="none"/>
        </c:marker>
        <c:dLbl>
          <c:idx val="0"/>
          <c:numFmt formatCode="0.00%" sourceLinked="0"/>
          <c:spPr/>
          <c:txPr>
            <a:bodyPr/>
            <a:lstStyle/>
            <a:p>
              <a:pPr>
                <a:defRPr sz="120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4"/>
        <c:dLbl>
          <c:idx val="0"/>
          <c:layout>
            <c:manualLayout>
              <c:x val="-0.1141422178569655"/>
              <c:y val="1.733046402375058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15"/>
        <c:dLbl>
          <c:idx val="0"/>
          <c:layout>
            <c:manualLayout>
              <c:x val="3.8058147426736411E-2"/>
              <c:y val="2.456095831622942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16"/>
        <c:dLbl>
          <c:idx val="0"/>
          <c:layout>
            <c:manualLayout>
              <c:x val="0.19224590619234963"/>
              <c:y val="-1.9154204023385529E-4"/>
            </c:manualLayout>
          </c:layout>
          <c:showLegendKey val="0"/>
          <c:showVal val="0"/>
          <c:showCatName val="1"/>
          <c:showSerName val="0"/>
          <c:showPercent val="1"/>
          <c:showBubbleSize val="0"/>
          <c:extLst>
            <c:ext xmlns:c15="http://schemas.microsoft.com/office/drawing/2012/chart" uri="{CE6537A1-D6FC-4f65-9D91-7224C49458BB}"/>
          </c:extLst>
        </c:dLbl>
      </c:pivotFmt>
      <c:pivotFmt>
        <c:idx val="17"/>
        <c:dLbl>
          <c:idx val="0"/>
          <c:layout>
            <c:manualLayout>
              <c:x val="-0.16625373400995333"/>
              <c:y val="-5.6032313540311784E-6"/>
            </c:manualLayout>
          </c:layout>
          <c:showLegendKey val="0"/>
          <c:showVal val="0"/>
          <c:showCatName val="1"/>
          <c:showSerName val="0"/>
          <c:showPercent val="1"/>
          <c:showBubbleSize val="0"/>
          <c:extLst>
            <c:ext xmlns:c15="http://schemas.microsoft.com/office/drawing/2012/chart" uri="{CE6537A1-D6FC-4f65-9D91-7224C49458BB}"/>
          </c:extLst>
        </c:dLbl>
      </c:pivotFmt>
      <c:pivotFmt>
        <c:idx val="18"/>
        <c:marker>
          <c:symbol val="none"/>
        </c:marker>
        <c:dLbl>
          <c:idx val="0"/>
          <c:numFmt formatCode="0.00%" sourceLinked="0"/>
          <c:spPr/>
          <c:txPr>
            <a:bodyPr/>
            <a:lstStyle/>
            <a:p>
              <a:pPr>
                <a:defRPr sz="120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9"/>
        <c:dLbl>
          <c:idx val="0"/>
          <c:layout>
            <c:manualLayout>
              <c:x val="-0.1141422178569655"/>
              <c:y val="1.733046402375058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20"/>
        <c:dLbl>
          <c:idx val="0"/>
          <c:layout>
            <c:manualLayout>
              <c:x val="3.8058147426736411E-2"/>
              <c:y val="2.456095831622942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21"/>
        <c:dLbl>
          <c:idx val="0"/>
          <c:layout>
            <c:manualLayout>
              <c:x val="0.19224590619234963"/>
              <c:y val="-1.9154204023385529E-4"/>
            </c:manualLayout>
          </c:layout>
          <c:showLegendKey val="0"/>
          <c:showVal val="0"/>
          <c:showCatName val="1"/>
          <c:showSerName val="0"/>
          <c:showPercent val="1"/>
          <c:showBubbleSize val="0"/>
          <c:extLst>
            <c:ext xmlns:c15="http://schemas.microsoft.com/office/drawing/2012/chart" uri="{CE6537A1-D6FC-4f65-9D91-7224C49458BB}"/>
          </c:extLst>
        </c:dLbl>
      </c:pivotFmt>
      <c:pivotFmt>
        <c:idx val="22"/>
        <c:dLbl>
          <c:idx val="0"/>
          <c:layout>
            <c:manualLayout>
              <c:x val="-0.16625373400995333"/>
              <c:y val="-5.6032313540311784E-6"/>
            </c:manualLayout>
          </c:layout>
          <c:showLegendKey val="0"/>
          <c:showVal val="0"/>
          <c:showCatName val="1"/>
          <c:showSerName val="0"/>
          <c:showPercent val="1"/>
          <c:showBubbleSize val="0"/>
          <c:extLst>
            <c:ext xmlns:c15="http://schemas.microsoft.com/office/drawing/2012/chart" uri="{CE6537A1-D6FC-4f65-9D91-7224C49458BB}"/>
          </c:extLst>
        </c:dLbl>
      </c:pivotFmt>
      <c:pivotFmt>
        <c:idx val="23"/>
        <c:marker>
          <c:symbol val="none"/>
        </c:marker>
        <c:dLbl>
          <c:idx val="0"/>
          <c:numFmt formatCode="0.00%" sourceLinked="0"/>
          <c:spPr/>
          <c:txPr>
            <a:bodyPr/>
            <a:lstStyle/>
            <a:p>
              <a:pPr>
                <a:defRPr sz="120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4"/>
        <c:dLbl>
          <c:idx val="0"/>
          <c:layout>
            <c:manualLayout>
              <c:x val="-0.1141422178569655"/>
              <c:y val="1.733046402375058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25"/>
        <c:dLbl>
          <c:idx val="0"/>
          <c:layout>
            <c:manualLayout>
              <c:x val="3.8058147426736411E-2"/>
              <c:y val="2.456095831622942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26"/>
        <c:dLbl>
          <c:idx val="0"/>
          <c:layout>
            <c:manualLayout>
              <c:x val="0.19224590619234963"/>
              <c:y val="-1.9154204023385529E-4"/>
            </c:manualLayout>
          </c:layout>
          <c:showLegendKey val="0"/>
          <c:showVal val="0"/>
          <c:showCatName val="1"/>
          <c:showSerName val="0"/>
          <c:showPercent val="1"/>
          <c:showBubbleSize val="0"/>
          <c:extLst>
            <c:ext xmlns:c15="http://schemas.microsoft.com/office/drawing/2012/chart" uri="{CE6537A1-D6FC-4f65-9D91-7224C49458BB}"/>
          </c:extLst>
        </c:dLbl>
      </c:pivotFmt>
      <c:pivotFmt>
        <c:idx val="27"/>
        <c:dLbl>
          <c:idx val="0"/>
          <c:layout>
            <c:manualLayout>
              <c:x val="-0.16625373400995333"/>
              <c:y val="-5.6032313540311784E-6"/>
            </c:manualLayout>
          </c:layout>
          <c:showLegendKey val="0"/>
          <c:showVal val="0"/>
          <c:showCatName val="1"/>
          <c:showSerName val="0"/>
          <c:showPercent val="1"/>
          <c:showBubbleSize val="0"/>
          <c:extLst>
            <c:ext xmlns:c15="http://schemas.microsoft.com/office/drawing/2012/chart" uri="{CE6537A1-D6FC-4f65-9D91-7224C49458BB}"/>
          </c:extLst>
        </c:dLbl>
      </c:pivotFmt>
      <c:pivotFmt>
        <c:idx val="28"/>
        <c:marker>
          <c:symbol val="none"/>
        </c:marker>
        <c:dLbl>
          <c:idx val="0"/>
          <c:numFmt formatCode="0.00%" sourceLinked="0"/>
          <c:spPr/>
          <c:txPr>
            <a:bodyPr/>
            <a:lstStyle/>
            <a:p>
              <a:pPr>
                <a:defRPr sz="120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9"/>
        <c:dLbl>
          <c:idx val="0"/>
          <c:layout>
            <c:manualLayout>
              <c:x val="-0.1141422178569655"/>
              <c:y val="1.733046402375058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30"/>
        <c:dLbl>
          <c:idx val="0"/>
          <c:layout>
            <c:manualLayout>
              <c:x val="3.8058147426736411E-2"/>
              <c:y val="2.456095831622942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31"/>
        <c:dLbl>
          <c:idx val="0"/>
          <c:layout>
            <c:manualLayout>
              <c:x val="0.19224590619234963"/>
              <c:y val="-1.9154204023385529E-4"/>
            </c:manualLayout>
          </c:layout>
          <c:showLegendKey val="0"/>
          <c:showVal val="0"/>
          <c:showCatName val="1"/>
          <c:showSerName val="0"/>
          <c:showPercent val="1"/>
          <c:showBubbleSize val="0"/>
          <c:extLst>
            <c:ext xmlns:c15="http://schemas.microsoft.com/office/drawing/2012/chart" uri="{CE6537A1-D6FC-4f65-9D91-7224C49458BB}"/>
          </c:extLst>
        </c:dLbl>
      </c:pivotFmt>
      <c:pivotFmt>
        <c:idx val="32"/>
        <c:dLbl>
          <c:idx val="0"/>
          <c:layout>
            <c:manualLayout>
              <c:x val="-0.16625373400995333"/>
              <c:y val="-5.6032313540311784E-6"/>
            </c:manualLayout>
          </c:layout>
          <c:showLegendKey val="0"/>
          <c:showVal val="0"/>
          <c:showCatName val="1"/>
          <c:showSerName val="0"/>
          <c:showPercent val="1"/>
          <c:showBubbleSize val="0"/>
          <c:extLst>
            <c:ext xmlns:c15="http://schemas.microsoft.com/office/drawing/2012/chart" uri="{CE6537A1-D6FC-4f65-9D91-7224C49458BB}"/>
          </c:extLst>
        </c:dLbl>
      </c:pivotFmt>
      <c:pivotFmt>
        <c:idx val="33"/>
        <c:marker>
          <c:symbol val="none"/>
        </c:marker>
        <c:dLbl>
          <c:idx val="0"/>
          <c:numFmt formatCode="0.00%" sourceLinked="0"/>
          <c:spPr/>
          <c:txPr>
            <a:bodyPr/>
            <a:lstStyle/>
            <a:p>
              <a:pPr>
                <a:defRPr sz="120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4"/>
        <c:dLbl>
          <c:idx val="0"/>
          <c:layout>
            <c:manualLayout>
              <c:x val="-0.1141422178569655"/>
              <c:y val="1.733046402375058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35"/>
        <c:dLbl>
          <c:idx val="0"/>
          <c:layout>
            <c:manualLayout>
              <c:x val="3.8058147426736411E-2"/>
              <c:y val="2.456095831622942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36"/>
        <c:dLbl>
          <c:idx val="0"/>
          <c:layout>
            <c:manualLayout>
              <c:x val="0.19224590619234963"/>
              <c:y val="-1.9154204023385529E-4"/>
            </c:manualLayout>
          </c:layout>
          <c:showLegendKey val="0"/>
          <c:showVal val="0"/>
          <c:showCatName val="1"/>
          <c:showSerName val="0"/>
          <c:showPercent val="1"/>
          <c:showBubbleSize val="0"/>
          <c:extLst>
            <c:ext xmlns:c15="http://schemas.microsoft.com/office/drawing/2012/chart" uri="{CE6537A1-D6FC-4f65-9D91-7224C49458BB}"/>
          </c:extLst>
        </c:dLbl>
      </c:pivotFmt>
      <c:pivotFmt>
        <c:idx val="37"/>
        <c:dLbl>
          <c:idx val="0"/>
          <c:layout>
            <c:manualLayout>
              <c:x val="-0.16625373400995333"/>
              <c:y val="-5.6032313540311784E-6"/>
            </c:manualLayout>
          </c:layout>
          <c:showLegendKey val="0"/>
          <c:showVal val="0"/>
          <c:showCatName val="1"/>
          <c:showSerName val="0"/>
          <c:showPercent val="1"/>
          <c:showBubbleSize val="0"/>
          <c:extLst>
            <c:ext xmlns:c15="http://schemas.microsoft.com/office/drawing/2012/chart" uri="{CE6537A1-D6FC-4f65-9D91-7224C49458BB}"/>
          </c:extLst>
        </c:dLbl>
      </c:pivotFmt>
      <c:pivotFmt>
        <c:idx val="38"/>
        <c:marker>
          <c:symbol val="none"/>
        </c:marker>
        <c:dLbl>
          <c:idx val="0"/>
          <c:numFmt formatCode="0.00%" sourceLinked="0"/>
          <c:spPr/>
          <c:txPr>
            <a:bodyPr/>
            <a:lstStyle/>
            <a:p>
              <a:pPr>
                <a:defRPr sz="120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9"/>
        <c:dLbl>
          <c:idx val="0"/>
          <c:layout>
            <c:manualLayout>
              <c:x val="-0.1141422178569655"/>
              <c:y val="1.733046402375058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40"/>
        <c:dLbl>
          <c:idx val="0"/>
          <c:layout>
            <c:manualLayout>
              <c:x val="3.8058147426736411E-2"/>
              <c:y val="2.456095831622942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41"/>
        <c:dLbl>
          <c:idx val="0"/>
          <c:layout>
            <c:manualLayout>
              <c:x val="0.19224590619234963"/>
              <c:y val="-1.9154204023385529E-4"/>
            </c:manualLayout>
          </c:layout>
          <c:showLegendKey val="0"/>
          <c:showVal val="0"/>
          <c:showCatName val="1"/>
          <c:showSerName val="0"/>
          <c:showPercent val="1"/>
          <c:showBubbleSize val="0"/>
          <c:extLst>
            <c:ext xmlns:c15="http://schemas.microsoft.com/office/drawing/2012/chart" uri="{CE6537A1-D6FC-4f65-9D91-7224C49458BB}"/>
          </c:extLst>
        </c:dLbl>
      </c:pivotFmt>
      <c:pivotFmt>
        <c:idx val="42"/>
        <c:dLbl>
          <c:idx val="0"/>
          <c:layout>
            <c:manualLayout>
              <c:x val="-0.16625373400995333"/>
              <c:y val="-5.6032313540311784E-6"/>
            </c:manualLayout>
          </c:layout>
          <c:showLegendKey val="0"/>
          <c:showVal val="0"/>
          <c:showCatName val="1"/>
          <c:showSerName val="0"/>
          <c:showPercent val="1"/>
          <c:showBubbleSize val="0"/>
          <c:extLst>
            <c:ext xmlns:c15="http://schemas.microsoft.com/office/drawing/2012/chart" uri="{CE6537A1-D6FC-4f65-9D91-7224C49458BB}"/>
          </c:extLst>
        </c:dLbl>
      </c:pivotFmt>
      <c:pivotFmt>
        <c:idx val="43"/>
        <c:marker>
          <c:symbol val="none"/>
        </c:marker>
        <c:dLbl>
          <c:idx val="0"/>
          <c:numFmt formatCode="0.00%" sourceLinked="0"/>
          <c:spPr/>
          <c:txPr>
            <a:bodyPr/>
            <a:lstStyle/>
            <a:p>
              <a:pPr>
                <a:defRPr sz="120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44"/>
        <c:dLbl>
          <c:idx val="0"/>
          <c:layout>
            <c:manualLayout>
              <c:x val="-0.1141422178569655"/>
              <c:y val="1.733046402375058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45"/>
        <c:dLbl>
          <c:idx val="0"/>
          <c:layout>
            <c:manualLayout>
              <c:x val="3.8058147426736411E-2"/>
              <c:y val="2.456095831622942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46"/>
        <c:dLbl>
          <c:idx val="0"/>
          <c:layout>
            <c:manualLayout>
              <c:x val="0.19224590619234963"/>
              <c:y val="-1.9154204023385529E-4"/>
            </c:manualLayout>
          </c:layout>
          <c:showLegendKey val="0"/>
          <c:showVal val="0"/>
          <c:showCatName val="1"/>
          <c:showSerName val="0"/>
          <c:showPercent val="1"/>
          <c:showBubbleSize val="0"/>
          <c:extLst>
            <c:ext xmlns:c15="http://schemas.microsoft.com/office/drawing/2012/chart" uri="{CE6537A1-D6FC-4f65-9D91-7224C49458BB}"/>
          </c:extLst>
        </c:dLbl>
      </c:pivotFmt>
      <c:pivotFmt>
        <c:idx val="47"/>
        <c:dLbl>
          <c:idx val="0"/>
          <c:layout>
            <c:manualLayout>
              <c:x val="-0.16625373400995333"/>
              <c:y val="-5.6032313540311784E-6"/>
            </c:manualLayout>
          </c:layout>
          <c:showLegendKey val="0"/>
          <c:showVal val="0"/>
          <c:showCatName val="1"/>
          <c:showSerName val="0"/>
          <c:showPercent val="1"/>
          <c:showBubbleSize val="0"/>
          <c:extLst>
            <c:ext xmlns:c15="http://schemas.microsoft.com/office/drawing/2012/chart" uri="{CE6537A1-D6FC-4f65-9D91-7224C49458BB}"/>
          </c:extLst>
        </c:dLbl>
      </c:pivotFmt>
      <c:pivotFmt>
        <c:idx val="48"/>
        <c:marker>
          <c:symbol val="none"/>
        </c:marker>
      </c:pivotFmt>
      <c:pivotFmt>
        <c:idx val="49"/>
        <c:marker>
          <c:symbol val="none"/>
        </c:marker>
        <c:dLbl>
          <c:idx val="0"/>
          <c:numFmt formatCode="0.00%" sourceLinked="0"/>
          <c:spPr/>
          <c:txPr>
            <a:bodyPr/>
            <a:lstStyle/>
            <a:p>
              <a:pPr>
                <a:defRPr sz="105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0"/>
        <c:dLbl>
          <c:idx val="0"/>
          <c:layout>
            <c:manualLayout>
              <c:x val="-1.8645198140994364E-2"/>
              <c:y val="5.7326512529636317E-2"/>
            </c:manualLayout>
          </c:layout>
          <c:showLegendKey val="0"/>
          <c:showVal val="0"/>
          <c:showCatName val="1"/>
          <c:showSerName val="0"/>
          <c:showPercent val="1"/>
          <c:showBubbleSize val="0"/>
          <c:extLst>
            <c:ext xmlns:c15="http://schemas.microsoft.com/office/drawing/2012/chart" uri="{CE6537A1-D6FC-4f65-9D91-7224C49458BB}"/>
          </c:extLst>
        </c:dLbl>
      </c:pivotFmt>
      <c:pivotFmt>
        <c:idx val="51"/>
        <c:dLbl>
          <c:idx val="0"/>
          <c:layout>
            <c:manualLayout>
              <c:x val="-0.17900850573488503"/>
              <c:y val="3.300096832685005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52"/>
        <c:dLbl>
          <c:idx val="0"/>
          <c:layout>
            <c:manualLayout>
              <c:x val="-0.13650555782606774"/>
              <c:y val="-1.9859768813623401E-2"/>
            </c:manualLayout>
          </c:layout>
          <c:showLegendKey val="0"/>
          <c:showVal val="0"/>
          <c:showCatName val="1"/>
          <c:showSerName val="0"/>
          <c:showPercent val="1"/>
          <c:showBubbleSize val="0"/>
          <c:extLst>
            <c:ext xmlns:c15="http://schemas.microsoft.com/office/drawing/2012/chart" uri="{CE6537A1-D6FC-4f65-9D91-7224C49458BB}"/>
          </c:extLst>
        </c:dLbl>
      </c:pivotFmt>
      <c:pivotFmt>
        <c:idx val="53"/>
        <c:dLbl>
          <c:idx val="0"/>
          <c:layout>
            <c:manualLayout>
              <c:x val="0.12196667110890461"/>
              <c:y val="2.184257544566701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54"/>
        <c:dLbl>
          <c:idx val="0"/>
          <c:layout>
            <c:manualLayout>
              <c:x val="4.4481903429278422E-2"/>
              <c:y val="-1.688401060426279E-2"/>
            </c:manualLayout>
          </c:layout>
          <c:showLegendKey val="0"/>
          <c:showVal val="0"/>
          <c:showCatName val="1"/>
          <c:showSerName val="0"/>
          <c:showPercent val="1"/>
          <c:showBubbleSize val="0"/>
          <c:extLst>
            <c:ext xmlns:c15="http://schemas.microsoft.com/office/drawing/2012/chart" uri="{CE6537A1-D6FC-4f65-9D91-7224C49458BB}"/>
          </c:extLst>
        </c:dLbl>
      </c:pivotFmt>
      <c:pivotFmt>
        <c:idx val="55"/>
        <c:marker>
          <c:symbol val="none"/>
        </c:marker>
        <c:dLbl>
          <c:idx val="0"/>
          <c:numFmt formatCode="0.00%" sourceLinked="0"/>
          <c:spPr/>
          <c:txPr>
            <a:bodyPr/>
            <a:lstStyle/>
            <a:p>
              <a:pPr>
                <a:defRPr sz="105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6"/>
        <c:dLbl>
          <c:idx val="0"/>
          <c:layout>
            <c:manualLayout>
              <c:x val="-1.8645198140994364E-2"/>
              <c:y val="5.7326512529636317E-2"/>
            </c:manualLayout>
          </c:layout>
          <c:showLegendKey val="0"/>
          <c:showVal val="0"/>
          <c:showCatName val="1"/>
          <c:showSerName val="0"/>
          <c:showPercent val="1"/>
          <c:showBubbleSize val="0"/>
          <c:extLst>
            <c:ext xmlns:c15="http://schemas.microsoft.com/office/drawing/2012/chart" uri="{CE6537A1-D6FC-4f65-9D91-7224C49458BB}"/>
          </c:extLst>
        </c:dLbl>
      </c:pivotFmt>
      <c:pivotFmt>
        <c:idx val="57"/>
        <c:dLbl>
          <c:idx val="0"/>
          <c:layout>
            <c:manualLayout>
              <c:x val="-0.17900850573488503"/>
              <c:y val="3.300096832685005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58"/>
        <c:dLbl>
          <c:idx val="0"/>
          <c:layout>
            <c:manualLayout>
              <c:x val="-0.13650555782606774"/>
              <c:y val="-1.9859768813623401E-2"/>
            </c:manualLayout>
          </c:layout>
          <c:showLegendKey val="0"/>
          <c:showVal val="0"/>
          <c:showCatName val="1"/>
          <c:showSerName val="0"/>
          <c:showPercent val="1"/>
          <c:showBubbleSize val="0"/>
          <c:extLst>
            <c:ext xmlns:c15="http://schemas.microsoft.com/office/drawing/2012/chart" uri="{CE6537A1-D6FC-4f65-9D91-7224C49458BB}"/>
          </c:extLst>
        </c:dLbl>
      </c:pivotFmt>
      <c:pivotFmt>
        <c:idx val="59"/>
        <c:dLbl>
          <c:idx val="0"/>
          <c:layout>
            <c:manualLayout>
              <c:x val="4.4481903429278422E-2"/>
              <c:y val="-1.688401060426279E-2"/>
            </c:manualLayout>
          </c:layout>
          <c:showLegendKey val="0"/>
          <c:showVal val="0"/>
          <c:showCatName val="1"/>
          <c:showSerName val="0"/>
          <c:showPercent val="1"/>
          <c:showBubbleSize val="0"/>
          <c:extLst>
            <c:ext xmlns:c15="http://schemas.microsoft.com/office/drawing/2012/chart" uri="{CE6537A1-D6FC-4f65-9D91-7224C49458BB}"/>
          </c:extLst>
        </c:dLbl>
      </c:pivotFmt>
      <c:pivotFmt>
        <c:idx val="60"/>
        <c:dLbl>
          <c:idx val="0"/>
          <c:layout>
            <c:manualLayout>
              <c:x val="0.12196667110890461"/>
              <c:y val="2.184257544566701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61"/>
        <c:marker>
          <c:symbol val="none"/>
        </c:marker>
        <c:dLbl>
          <c:idx val="0"/>
          <c:numFmt formatCode="0.00%" sourceLinked="0"/>
          <c:spPr/>
          <c:txPr>
            <a:bodyPr/>
            <a:lstStyle/>
            <a:p>
              <a:pPr>
                <a:defRPr sz="105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62"/>
        <c:dLbl>
          <c:idx val="0"/>
          <c:layout>
            <c:manualLayout>
              <c:x val="-1.8645198140994364E-2"/>
              <c:y val="5.7326512529636317E-2"/>
            </c:manualLayout>
          </c:layout>
          <c:showLegendKey val="0"/>
          <c:showVal val="0"/>
          <c:showCatName val="1"/>
          <c:showSerName val="0"/>
          <c:showPercent val="1"/>
          <c:showBubbleSize val="0"/>
          <c:extLst>
            <c:ext xmlns:c15="http://schemas.microsoft.com/office/drawing/2012/chart" uri="{CE6537A1-D6FC-4f65-9D91-7224C49458BB}"/>
          </c:extLst>
        </c:dLbl>
      </c:pivotFmt>
      <c:pivotFmt>
        <c:idx val="63"/>
        <c:dLbl>
          <c:idx val="0"/>
          <c:layout>
            <c:manualLayout>
              <c:x val="-0.17900850573488503"/>
              <c:y val="3.300096832685005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64"/>
        <c:dLbl>
          <c:idx val="0"/>
          <c:layout>
            <c:manualLayout>
              <c:x val="-0.13650555782606774"/>
              <c:y val="-1.9859768813623401E-2"/>
            </c:manualLayout>
          </c:layout>
          <c:showLegendKey val="0"/>
          <c:showVal val="0"/>
          <c:showCatName val="1"/>
          <c:showSerName val="0"/>
          <c:showPercent val="1"/>
          <c:showBubbleSize val="0"/>
          <c:extLst>
            <c:ext xmlns:c15="http://schemas.microsoft.com/office/drawing/2012/chart" uri="{CE6537A1-D6FC-4f65-9D91-7224C49458BB}"/>
          </c:extLst>
        </c:dLbl>
      </c:pivotFmt>
      <c:pivotFmt>
        <c:idx val="65"/>
        <c:dLbl>
          <c:idx val="0"/>
          <c:layout>
            <c:manualLayout>
              <c:x val="4.4481903429278422E-2"/>
              <c:y val="-1.688401060426279E-2"/>
            </c:manualLayout>
          </c:layout>
          <c:showLegendKey val="0"/>
          <c:showVal val="0"/>
          <c:showCatName val="1"/>
          <c:showSerName val="0"/>
          <c:showPercent val="1"/>
          <c:showBubbleSize val="0"/>
          <c:extLst>
            <c:ext xmlns:c15="http://schemas.microsoft.com/office/drawing/2012/chart" uri="{CE6537A1-D6FC-4f65-9D91-7224C49458BB}"/>
          </c:extLst>
        </c:dLbl>
      </c:pivotFmt>
      <c:pivotFmt>
        <c:idx val="66"/>
        <c:dLbl>
          <c:idx val="0"/>
          <c:layout>
            <c:manualLayout>
              <c:x val="0.12196667110890461"/>
              <c:y val="2.184257544566701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67"/>
        <c:marker>
          <c:symbol val="none"/>
        </c:marker>
        <c:dLbl>
          <c:idx val="0"/>
          <c:numFmt formatCode="0.00%" sourceLinked="0"/>
          <c:spPr/>
          <c:txPr>
            <a:bodyPr/>
            <a:lstStyle/>
            <a:p>
              <a:pPr>
                <a:defRPr sz="105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68"/>
        <c:dLbl>
          <c:idx val="0"/>
          <c:layout>
            <c:manualLayout>
              <c:x val="-1.8645198140994364E-2"/>
              <c:y val="5.7326512529636317E-2"/>
            </c:manualLayout>
          </c:layout>
          <c:showLegendKey val="0"/>
          <c:showVal val="0"/>
          <c:showCatName val="1"/>
          <c:showSerName val="0"/>
          <c:showPercent val="1"/>
          <c:showBubbleSize val="0"/>
          <c:extLst>
            <c:ext xmlns:c15="http://schemas.microsoft.com/office/drawing/2012/chart" uri="{CE6537A1-D6FC-4f65-9D91-7224C49458BB}"/>
          </c:extLst>
        </c:dLbl>
      </c:pivotFmt>
      <c:pivotFmt>
        <c:idx val="69"/>
        <c:dLbl>
          <c:idx val="0"/>
          <c:layout>
            <c:manualLayout>
              <c:x val="-0.17900850573488503"/>
              <c:y val="3.300096832685005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70"/>
        <c:dLbl>
          <c:idx val="0"/>
          <c:layout>
            <c:manualLayout>
              <c:x val="-0.13650555782606774"/>
              <c:y val="-1.9859768813623401E-2"/>
            </c:manualLayout>
          </c:layout>
          <c:showLegendKey val="0"/>
          <c:showVal val="0"/>
          <c:showCatName val="1"/>
          <c:showSerName val="0"/>
          <c:showPercent val="1"/>
          <c:showBubbleSize val="0"/>
          <c:extLst>
            <c:ext xmlns:c15="http://schemas.microsoft.com/office/drawing/2012/chart" uri="{CE6537A1-D6FC-4f65-9D91-7224C49458BB}"/>
          </c:extLst>
        </c:dLbl>
      </c:pivotFmt>
      <c:pivotFmt>
        <c:idx val="71"/>
        <c:dLbl>
          <c:idx val="0"/>
          <c:layout>
            <c:manualLayout>
              <c:x val="4.4481903429278422E-2"/>
              <c:y val="-1.688401060426279E-2"/>
            </c:manualLayout>
          </c:layout>
          <c:showLegendKey val="0"/>
          <c:showVal val="0"/>
          <c:showCatName val="1"/>
          <c:showSerName val="0"/>
          <c:showPercent val="1"/>
          <c:showBubbleSize val="0"/>
          <c:extLst>
            <c:ext xmlns:c15="http://schemas.microsoft.com/office/drawing/2012/chart" uri="{CE6537A1-D6FC-4f65-9D91-7224C49458BB}"/>
          </c:extLst>
        </c:dLbl>
      </c:pivotFmt>
      <c:pivotFmt>
        <c:idx val="72"/>
        <c:dLbl>
          <c:idx val="0"/>
          <c:layout>
            <c:manualLayout>
              <c:x val="0.12196667110890461"/>
              <c:y val="2.184257544566701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73"/>
        <c:marker>
          <c:symbol val="none"/>
        </c:marker>
        <c:dLbl>
          <c:idx val="0"/>
          <c:numFmt formatCode="0.00%" sourceLinked="0"/>
          <c:spPr/>
          <c:txPr>
            <a:bodyPr/>
            <a:lstStyle/>
            <a:p>
              <a:pPr>
                <a:defRPr sz="105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74"/>
        <c:dLbl>
          <c:idx val="0"/>
          <c:layout>
            <c:manualLayout>
              <c:x val="-1.8645198140994364E-2"/>
              <c:y val="5.7326512529636317E-2"/>
            </c:manualLayout>
          </c:layout>
          <c:showLegendKey val="0"/>
          <c:showVal val="0"/>
          <c:showCatName val="1"/>
          <c:showSerName val="0"/>
          <c:showPercent val="1"/>
          <c:showBubbleSize val="0"/>
          <c:extLst>
            <c:ext xmlns:c15="http://schemas.microsoft.com/office/drawing/2012/chart" uri="{CE6537A1-D6FC-4f65-9D91-7224C49458BB}"/>
          </c:extLst>
        </c:dLbl>
      </c:pivotFmt>
      <c:pivotFmt>
        <c:idx val="75"/>
        <c:dLbl>
          <c:idx val="0"/>
          <c:layout>
            <c:manualLayout>
              <c:x val="-0.17900850573488503"/>
              <c:y val="3.300096832685005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76"/>
        <c:dLbl>
          <c:idx val="0"/>
          <c:layout>
            <c:manualLayout>
              <c:x val="-0.13650555782606774"/>
              <c:y val="-1.9859768813623401E-2"/>
            </c:manualLayout>
          </c:layout>
          <c:showLegendKey val="0"/>
          <c:showVal val="0"/>
          <c:showCatName val="1"/>
          <c:showSerName val="0"/>
          <c:showPercent val="1"/>
          <c:showBubbleSize val="0"/>
          <c:extLst>
            <c:ext xmlns:c15="http://schemas.microsoft.com/office/drawing/2012/chart" uri="{CE6537A1-D6FC-4f65-9D91-7224C49458BB}"/>
          </c:extLst>
        </c:dLbl>
      </c:pivotFmt>
      <c:pivotFmt>
        <c:idx val="77"/>
        <c:dLbl>
          <c:idx val="0"/>
          <c:layout>
            <c:manualLayout>
              <c:x val="4.4481903429278422E-2"/>
              <c:y val="-1.688401060426279E-2"/>
            </c:manualLayout>
          </c:layout>
          <c:showLegendKey val="0"/>
          <c:showVal val="0"/>
          <c:showCatName val="1"/>
          <c:showSerName val="0"/>
          <c:showPercent val="1"/>
          <c:showBubbleSize val="0"/>
          <c:extLst>
            <c:ext xmlns:c15="http://schemas.microsoft.com/office/drawing/2012/chart" uri="{CE6537A1-D6FC-4f65-9D91-7224C49458BB}"/>
          </c:extLst>
        </c:dLbl>
      </c:pivotFmt>
      <c:pivotFmt>
        <c:idx val="78"/>
        <c:dLbl>
          <c:idx val="0"/>
          <c:layout>
            <c:manualLayout>
              <c:x val="0.12196667110890461"/>
              <c:y val="2.184257544566701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79"/>
        <c:marker>
          <c:symbol val="none"/>
        </c:marker>
        <c:dLbl>
          <c:idx val="0"/>
          <c:numFmt formatCode="0.00%" sourceLinked="0"/>
          <c:spPr/>
          <c:txPr>
            <a:bodyPr/>
            <a:lstStyle/>
            <a:p>
              <a:pPr>
                <a:defRPr sz="105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80"/>
        <c:dLbl>
          <c:idx val="0"/>
          <c:layout>
            <c:manualLayout>
              <c:x val="-1.8645198140994364E-2"/>
              <c:y val="5.7326512529636317E-2"/>
            </c:manualLayout>
          </c:layout>
          <c:showLegendKey val="0"/>
          <c:showVal val="0"/>
          <c:showCatName val="1"/>
          <c:showSerName val="0"/>
          <c:showPercent val="1"/>
          <c:showBubbleSize val="0"/>
          <c:extLst>
            <c:ext xmlns:c15="http://schemas.microsoft.com/office/drawing/2012/chart" uri="{CE6537A1-D6FC-4f65-9D91-7224C49458BB}"/>
          </c:extLst>
        </c:dLbl>
      </c:pivotFmt>
      <c:pivotFmt>
        <c:idx val="81"/>
        <c:dLbl>
          <c:idx val="0"/>
          <c:layout>
            <c:manualLayout>
              <c:x val="-0.17900850573488503"/>
              <c:y val="3.300096832685005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82"/>
        <c:dLbl>
          <c:idx val="0"/>
          <c:layout>
            <c:manualLayout>
              <c:x val="-0.13650555782606774"/>
              <c:y val="-1.9859768813623401E-2"/>
            </c:manualLayout>
          </c:layout>
          <c:showLegendKey val="0"/>
          <c:showVal val="0"/>
          <c:showCatName val="1"/>
          <c:showSerName val="0"/>
          <c:showPercent val="1"/>
          <c:showBubbleSize val="0"/>
          <c:extLst>
            <c:ext xmlns:c15="http://schemas.microsoft.com/office/drawing/2012/chart" uri="{CE6537A1-D6FC-4f65-9D91-7224C49458BB}"/>
          </c:extLst>
        </c:dLbl>
      </c:pivotFmt>
      <c:pivotFmt>
        <c:idx val="83"/>
        <c:dLbl>
          <c:idx val="0"/>
          <c:layout>
            <c:manualLayout>
              <c:x val="4.4481903429278422E-2"/>
              <c:y val="-1.688401060426279E-2"/>
            </c:manualLayout>
          </c:layout>
          <c:showLegendKey val="0"/>
          <c:showVal val="0"/>
          <c:showCatName val="1"/>
          <c:showSerName val="0"/>
          <c:showPercent val="1"/>
          <c:showBubbleSize val="0"/>
          <c:extLst>
            <c:ext xmlns:c15="http://schemas.microsoft.com/office/drawing/2012/chart" uri="{CE6537A1-D6FC-4f65-9D91-7224C49458BB}"/>
          </c:extLst>
        </c:dLbl>
      </c:pivotFmt>
      <c:pivotFmt>
        <c:idx val="84"/>
        <c:dLbl>
          <c:idx val="0"/>
          <c:layout>
            <c:manualLayout>
              <c:x val="0.12196667110890461"/>
              <c:y val="2.184257544566701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85"/>
        <c:marker>
          <c:symbol val="none"/>
        </c:marker>
        <c:dLbl>
          <c:idx val="0"/>
          <c:numFmt formatCode="0.00%" sourceLinked="0"/>
          <c:spPr/>
          <c:txPr>
            <a:bodyPr/>
            <a:lstStyle/>
            <a:p>
              <a:pPr>
                <a:defRPr sz="105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86"/>
        <c:dLbl>
          <c:idx val="0"/>
          <c:layout>
            <c:manualLayout>
              <c:x val="-1.8645198140994364E-2"/>
              <c:y val="5.7326512529636317E-2"/>
            </c:manualLayout>
          </c:layout>
          <c:showLegendKey val="0"/>
          <c:showVal val="0"/>
          <c:showCatName val="1"/>
          <c:showSerName val="0"/>
          <c:showPercent val="1"/>
          <c:showBubbleSize val="0"/>
          <c:extLst>
            <c:ext xmlns:c15="http://schemas.microsoft.com/office/drawing/2012/chart" uri="{CE6537A1-D6FC-4f65-9D91-7224C49458BB}"/>
          </c:extLst>
        </c:dLbl>
      </c:pivotFmt>
      <c:pivotFmt>
        <c:idx val="87"/>
        <c:dLbl>
          <c:idx val="0"/>
          <c:layout>
            <c:manualLayout>
              <c:x val="-0.17900850573488503"/>
              <c:y val="3.300096832685005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88"/>
        <c:dLbl>
          <c:idx val="0"/>
          <c:layout>
            <c:manualLayout>
              <c:x val="-0.13650555782606774"/>
              <c:y val="-1.9859768813623401E-2"/>
            </c:manualLayout>
          </c:layout>
          <c:showLegendKey val="0"/>
          <c:showVal val="0"/>
          <c:showCatName val="1"/>
          <c:showSerName val="0"/>
          <c:showPercent val="1"/>
          <c:showBubbleSize val="0"/>
          <c:extLst>
            <c:ext xmlns:c15="http://schemas.microsoft.com/office/drawing/2012/chart" uri="{CE6537A1-D6FC-4f65-9D91-7224C49458BB}"/>
          </c:extLst>
        </c:dLbl>
      </c:pivotFmt>
      <c:pivotFmt>
        <c:idx val="89"/>
        <c:dLbl>
          <c:idx val="0"/>
          <c:layout>
            <c:manualLayout>
              <c:x val="4.4481903429278422E-2"/>
              <c:y val="-1.688401060426279E-2"/>
            </c:manualLayout>
          </c:layout>
          <c:showLegendKey val="0"/>
          <c:showVal val="0"/>
          <c:showCatName val="1"/>
          <c:showSerName val="0"/>
          <c:showPercent val="1"/>
          <c:showBubbleSize val="0"/>
          <c:extLst>
            <c:ext xmlns:c15="http://schemas.microsoft.com/office/drawing/2012/chart" uri="{CE6537A1-D6FC-4f65-9D91-7224C49458BB}"/>
          </c:extLst>
        </c:dLbl>
      </c:pivotFmt>
      <c:pivotFmt>
        <c:idx val="90"/>
        <c:dLbl>
          <c:idx val="0"/>
          <c:layout>
            <c:manualLayout>
              <c:x val="0.12196667110890461"/>
              <c:y val="2.184257544566701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91"/>
        <c:marker>
          <c:symbol val="none"/>
        </c:marker>
        <c:dLbl>
          <c:idx val="0"/>
          <c:numFmt formatCode="0.00%" sourceLinked="0"/>
          <c:spPr/>
          <c:txPr>
            <a:bodyPr/>
            <a:lstStyle/>
            <a:p>
              <a:pPr>
                <a:defRPr sz="105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92"/>
        <c:dLbl>
          <c:idx val="0"/>
          <c:layout>
            <c:manualLayout>
              <c:x val="-1.8645198140994364E-2"/>
              <c:y val="5.7326512529636317E-2"/>
            </c:manualLayout>
          </c:layout>
          <c:showLegendKey val="0"/>
          <c:showVal val="0"/>
          <c:showCatName val="1"/>
          <c:showSerName val="0"/>
          <c:showPercent val="1"/>
          <c:showBubbleSize val="0"/>
          <c:extLst>
            <c:ext xmlns:c15="http://schemas.microsoft.com/office/drawing/2012/chart" uri="{CE6537A1-D6FC-4f65-9D91-7224C49458BB}"/>
          </c:extLst>
        </c:dLbl>
      </c:pivotFmt>
      <c:pivotFmt>
        <c:idx val="93"/>
        <c:dLbl>
          <c:idx val="0"/>
          <c:layout>
            <c:manualLayout>
              <c:x val="-0.17900850573488503"/>
              <c:y val="3.300096832685005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94"/>
        <c:dLbl>
          <c:idx val="0"/>
          <c:layout>
            <c:manualLayout>
              <c:x val="-0.13650555782606774"/>
              <c:y val="-1.9859768813623401E-2"/>
            </c:manualLayout>
          </c:layout>
          <c:showLegendKey val="0"/>
          <c:showVal val="0"/>
          <c:showCatName val="1"/>
          <c:showSerName val="0"/>
          <c:showPercent val="1"/>
          <c:showBubbleSize val="0"/>
          <c:extLst>
            <c:ext xmlns:c15="http://schemas.microsoft.com/office/drawing/2012/chart" uri="{CE6537A1-D6FC-4f65-9D91-7224C49458BB}"/>
          </c:extLst>
        </c:dLbl>
      </c:pivotFmt>
      <c:pivotFmt>
        <c:idx val="95"/>
        <c:dLbl>
          <c:idx val="0"/>
          <c:layout>
            <c:manualLayout>
              <c:x val="4.4481903429278422E-2"/>
              <c:y val="-1.688401060426279E-2"/>
            </c:manualLayout>
          </c:layout>
          <c:showLegendKey val="0"/>
          <c:showVal val="0"/>
          <c:showCatName val="1"/>
          <c:showSerName val="0"/>
          <c:showPercent val="1"/>
          <c:showBubbleSize val="0"/>
          <c:extLst>
            <c:ext xmlns:c15="http://schemas.microsoft.com/office/drawing/2012/chart" uri="{CE6537A1-D6FC-4f65-9D91-7224C49458BB}"/>
          </c:extLst>
        </c:dLbl>
      </c:pivotFmt>
      <c:pivotFmt>
        <c:idx val="96"/>
        <c:dLbl>
          <c:idx val="0"/>
          <c:layout>
            <c:manualLayout>
              <c:x val="0.12196667110890461"/>
              <c:y val="2.184257544566701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97"/>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98"/>
        <c:marker>
          <c:symbol val="none"/>
        </c:marker>
        <c:dLbl>
          <c:idx val="0"/>
          <c:spPr/>
          <c:txPr>
            <a:bodyPr/>
            <a:lstStyle/>
            <a:p>
              <a:pPr>
                <a:defRPr sz="1200" b="1">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99"/>
        <c:marker>
          <c:symbol val="none"/>
        </c:marker>
        <c:dLbl>
          <c:idx val="0"/>
          <c:spPr/>
          <c:txPr>
            <a:bodyPr/>
            <a:lstStyle/>
            <a:p>
              <a:pPr>
                <a:defRPr sz="1200" b="1">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0"/>
        <c:marker>
          <c:symbol val="none"/>
        </c:marker>
        <c:dLbl>
          <c:idx val="0"/>
          <c:spPr/>
          <c:txPr>
            <a:bodyPr/>
            <a:lstStyle/>
            <a:p>
              <a:pPr>
                <a:defRPr sz="1200" b="1">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s>
    <c:view3D>
      <c:rotX val="30"/>
      <c:rotY val="0"/>
      <c:rAngAx val="0"/>
      <c:perspective val="0"/>
    </c:view3D>
    <c:floor>
      <c:thickness val="0"/>
    </c:floor>
    <c:sideWall>
      <c:thickness val="0"/>
    </c:sideWall>
    <c:backWall>
      <c:thickness val="0"/>
    </c:backWall>
    <c:plotArea>
      <c:layout>
        <c:manualLayout>
          <c:layoutTarget val="inner"/>
          <c:xMode val="edge"/>
          <c:yMode val="edge"/>
          <c:x val="9.9637681159420281E-3"/>
          <c:y val="9.2554537240222015E-2"/>
          <c:w val="0.90760869565217395"/>
          <c:h val="0.88592917688567629"/>
        </c:manualLayout>
      </c:layout>
      <c:pie3DChart>
        <c:varyColors val="1"/>
        <c:ser>
          <c:idx val="0"/>
          <c:order val="0"/>
          <c:tx>
            <c:strRef>
              <c:f>Vets!$B$8:$B$9</c:f>
              <c:strCache>
                <c:ptCount val="1"/>
                <c:pt idx="0">
                  <c:v>Total</c:v>
                </c:pt>
              </c:strCache>
            </c:strRef>
          </c:tx>
          <c:dLbls>
            <c:spPr>
              <a:noFill/>
              <a:ln>
                <a:noFill/>
              </a:ln>
              <a:effectLst/>
            </c:spPr>
            <c:txPr>
              <a:bodyPr/>
              <a:lstStyle/>
              <a:p>
                <a:pPr>
                  <a:defRPr sz="2000" b="1">
                    <a:solidFill>
                      <a:schemeClr val="tx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Vets!$A$10:$A$13</c:f>
              <c:strCache>
                <c:ptCount val="3"/>
                <c:pt idx="0">
                  <c:v>No</c:v>
                </c:pt>
                <c:pt idx="1">
                  <c:v>Unknown</c:v>
                </c:pt>
                <c:pt idx="2">
                  <c:v>Yes</c:v>
                </c:pt>
              </c:strCache>
            </c:strRef>
          </c:cat>
          <c:val>
            <c:numRef>
              <c:f>Vets!$B$10:$B$13</c:f>
              <c:numCache>
                <c:formatCode>0.00%</c:formatCode>
                <c:ptCount val="3"/>
                <c:pt idx="0">
                  <c:v>0.8926407229675295</c:v>
                </c:pt>
                <c:pt idx="1">
                  <c:v>5.877613926932642E-2</c:v>
                </c:pt>
                <c:pt idx="2">
                  <c:v>4.8583137763144067E-2</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pivotSource>
    <c:name>[ERS Q1 FY 2015 - Part 1.xls]Work Location!PivotTable1</c:name>
    <c:fmtId val="-1"/>
  </c:pivotSource>
  <c:chart>
    <c:autoTitleDeleted val="1"/>
    <c:pivotFmts>
      <c:pivotFmt>
        <c:idx val="0"/>
      </c:pivotFmt>
      <c:pivotFmt>
        <c:idx val="1"/>
        <c:dLbl>
          <c:idx val="0"/>
          <c:showLegendKey val="0"/>
          <c:showVal val="0"/>
          <c:showCatName val="1"/>
          <c:showSerName val="0"/>
          <c:showPercent val="1"/>
          <c:showBubbleSize val="0"/>
          <c:extLst>
            <c:ext xmlns:c15="http://schemas.microsoft.com/office/drawing/2012/chart" uri="{CE6537A1-D6FC-4f65-9D91-7224C49458BB}"/>
          </c:extLst>
        </c:dLbl>
      </c:pivotFmt>
      <c:pivotFmt>
        <c:idx val="2"/>
      </c:pivotFmt>
      <c:pivotFmt>
        <c:idx val="3"/>
      </c:pivotFmt>
      <c:pivotFmt>
        <c:idx val="4"/>
        <c:dLbl>
          <c:idx val="0"/>
          <c:showLegendKey val="0"/>
          <c:showVal val="0"/>
          <c:showCatName val="1"/>
          <c:showSerName val="0"/>
          <c:showPercent val="1"/>
          <c:showBubbleSize val="0"/>
          <c:extLst>
            <c:ext xmlns:c15="http://schemas.microsoft.com/office/drawing/2012/chart" uri="{CE6537A1-D6FC-4f65-9D91-7224C49458BB}"/>
          </c:extLst>
        </c:dLbl>
      </c:pivotFmt>
      <c:pivotFmt>
        <c:idx val="5"/>
      </c:pivotFmt>
      <c:pivotFmt>
        <c:idx val="6"/>
      </c:pivotFmt>
      <c:pivotFmt>
        <c:idx val="7"/>
        <c:dLbl>
          <c:idx val="0"/>
          <c:showLegendKey val="0"/>
          <c:showVal val="0"/>
          <c:showCatName val="1"/>
          <c:showSerName val="0"/>
          <c:showPercent val="1"/>
          <c:showBubbleSize val="0"/>
          <c:extLst>
            <c:ext xmlns:c15="http://schemas.microsoft.com/office/drawing/2012/chart" uri="{CE6537A1-D6FC-4f65-9D91-7224C49458BB}"/>
          </c:extLst>
        </c:dLbl>
      </c:pivotFmt>
      <c:pivotFmt>
        <c:idx val="8"/>
        <c:dLbl>
          <c:idx val="0"/>
          <c:numFmt formatCode="0.00%" sourceLinked="0"/>
          <c:spPr/>
          <c:txPr>
            <a:bodyPr/>
            <a:lstStyle/>
            <a:p>
              <a:pPr>
                <a:defRPr sz="120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9"/>
        <c:dLbl>
          <c:idx val="0"/>
          <c:layout>
            <c:manualLayout>
              <c:x val="3.8058147426736411E-2"/>
              <c:y val="2.456095831622942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10"/>
        <c:dLbl>
          <c:idx val="0"/>
          <c:layout>
            <c:manualLayout>
              <c:x val="-0.16625373400995333"/>
              <c:y val="-5.6032313540311784E-6"/>
            </c:manualLayout>
          </c:layout>
          <c:showLegendKey val="0"/>
          <c:showVal val="0"/>
          <c:showCatName val="1"/>
          <c:showSerName val="0"/>
          <c:showPercent val="1"/>
          <c:showBubbleSize val="0"/>
          <c:extLst>
            <c:ext xmlns:c15="http://schemas.microsoft.com/office/drawing/2012/chart" uri="{CE6537A1-D6FC-4f65-9D91-7224C49458BB}"/>
          </c:extLst>
        </c:dLbl>
      </c:pivotFmt>
      <c:pivotFmt>
        <c:idx val="11"/>
        <c:dLbl>
          <c:idx val="0"/>
          <c:layout>
            <c:manualLayout>
              <c:x val="-0.1141422178569655"/>
              <c:y val="1.733046402375058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12"/>
        <c:dLbl>
          <c:idx val="0"/>
          <c:layout>
            <c:manualLayout>
              <c:x val="0.19224590619234963"/>
              <c:y val="-1.9154204023385529E-4"/>
            </c:manualLayout>
          </c:layout>
          <c:showLegendKey val="0"/>
          <c:showVal val="0"/>
          <c:showCatName val="1"/>
          <c:showSerName val="0"/>
          <c:showPercent val="1"/>
          <c:showBubbleSize val="0"/>
          <c:extLst>
            <c:ext xmlns:c15="http://schemas.microsoft.com/office/drawing/2012/chart" uri="{CE6537A1-D6FC-4f65-9D91-7224C49458BB}"/>
          </c:extLst>
        </c:dLbl>
      </c:pivotFmt>
      <c:pivotFmt>
        <c:idx val="13"/>
        <c:marker>
          <c:symbol val="none"/>
        </c:marker>
        <c:dLbl>
          <c:idx val="0"/>
          <c:numFmt formatCode="0.00%" sourceLinked="0"/>
          <c:spPr/>
          <c:txPr>
            <a:bodyPr/>
            <a:lstStyle/>
            <a:p>
              <a:pPr>
                <a:defRPr sz="120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4"/>
        <c:dLbl>
          <c:idx val="0"/>
          <c:layout>
            <c:manualLayout>
              <c:x val="-0.1141422178569655"/>
              <c:y val="1.733046402375058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15"/>
        <c:dLbl>
          <c:idx val="0"/>
          <c:layout>
            <c:manualLayout>
              <c:x val="3.8058147426736411E-2"/>
              <c:y val="2.456095831622942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16"/>
        <c:dLbl>
          <c:idx val="0"/>
          <c:layout>
            <c:manualLayout>
              <c:x val="0.19224590619234963"/>
              <c:y val="-1.9154204023385529E-4"/>
            </c:manualLayout>
          </c:layout>
          <c:showLegendKey val="0"/>
          <c:showVal val="0"/>
          <c:showCatName val="1"/>
          <c:showSerName val="0"/>
          <c:showPercent val="1"/>
          <c:showBubbleSize val="0"/>
          <c:extLst>
            <c:ext xmlns:c15="http://schemas.microsoft.com/office/drawing/2012/chart" uri="{CE6537A1-D6FC-4f65-9D91-7224C49458BB}"/>
          </c:extLst>
        </c:dLbl>
      </c:pivotFmt>
      <c:pivotFmt>
        <c:idx val="17"/>
        <c:dLbl>
          <c:idx val="0"/>
          <c:layout>
            <c:manualLayout>
              <c:x val="-0.16625373400995333"/>
              <c:y val="-5.6032313540311784E-6"/>
            </c:manualLayout>
          </c:layout>
          <c:showLegendKey val="0"/>
          <c:showVal val="0"/>
          <c:showCatName val="1"/>
          <c:showSerName val="0"/>
          <c:showPercent val="1"/>
          <c:showBubbleSize val="0"/>
          <c:extLst>
            <c:ext xmlns:c15="http://schemas.microsoft.com/office/drawing/2012/chart" uri="{CE6537A1-D6FC-4f65-9D91-7224C49458BB}"/>
          </c:extLst>
        </c:dLbl>
      </c:pivotFmt>
      <c:pivotFmt>
        <c:idx val="18"/>
        <c:marker>
          <c:symbol val="none"/>
        </c:marker>
        <c:dLbl>
          <c:idx val="0"/>
          <c:numFmt formatCode="0.00%" sourceLinked="0"/>
          <c:spPr/>
          <c:txPr>
            <a:bodyPr/>
            <a:lstStyle/>
            <a:p>
              <a:pPr>
                <a:defRPr sz="120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9"/>
        <c:dLbl>
          <c:idx val="0"/>
          <c:layout>
            <c:manualLayout>
              <c:x val="-0.1141422178569655"/>
              <c:y val="1.733046402375058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20"/>
        <c:dLbl>
          <c:idx val="0"/>
          <c:layout>
            <c:manualLayout>
              <c:x val="3.8058147426736411E-2"/>
              <c:y val="2.456095831622942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21"/>
        <c:dLbl>
          <c:idx val="0"/>
          <c:layout>
            <c:manualLayout>
              <c:x val="0.19224590619234963"/>
              <c:y val="-1.9154204023385529E-4"/>
            </c:manualLayout>
          </c:layout>
          <c:showLegendKey val="0"/>
          <c:showVal val="0"/>
          <c:showCatName val="1"/>
          <c:showSerName val="0"/>
          <c:showPercent val="1"/>
          <c:showBubbleSize val="0"/>
          <c:extLst>
            <c:ext xmlns:c15="http://schemas.microsoft.com/office/drawing/2012/chart" uri="{CE6537A1-D6FC-4f65-9D91-7224C49458BB}"/>
          </c:extLst>
        </c:dLbl>
      </c:pivotFmt>
      <c:pivotFmt>
        <c:idx val="22"/>
        <c:dLbl>
          <c:idx val="0"/>
          <c:layout>
            <c:manualLayout>
              <c:x val="-0.16625373400995333"/>
              <c:y val="-5.6032313540311784E-6"/>
            </c:manualLayout>
          </c:layout>
          <c:showLegendKey val="0"/>
          <c:showVal val="0"/>
          <c:showCatName val="1"/>
          <c:showSerName val="0"/>
          <c:showPercent val="1"/>
          <c:showBubbleSize val="0"/>
          <c:extLst>
            <c:ext xmlns:c15="http://schemas.microsoft.com/office/drawing/2012/chart" uri="{CE6537A1-D6FC-4f65-9D91-7224C49458BB}"/>
          </c:extLst>
        </c:dLbl>
      </c:pivotFmt>
      <c:pivotFmt>
        <c:idx val="23"/>
        <c:marker>
          <c:symbol val="none"/>
        </c:marker>
        <c:dLbl>
          <c:idx val="0"/>
          <c:numFmt formatCode="0.00%" sourceLinked="0"/>
          <c:spPr/>
          <c:txPr>
            <a:bodyPr/>
            <a:lstStyle/>
            <a:p>
              <a:pPr>
                <a:defRPr sz="120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4"/>
        <c:dLbl>
          <c:idx val="0"/>
          <c:layout>
            <c:manualLayout>
              <c:x val="-0.1141422178569655"/>
              <c:y val="1.733046402375058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25"/>
        <c:dLbl>
          <c:idx val="0"/>
          <c:layout>
            <c:manualLayout>
              <c:x val="3.8058147426736411E-2"/>
              <c:y val="2.456095831622942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26"/>
        <c:dLbl>
          <c:idx val="0"/>
          <c:layout>
            <c:manualLayout>
              <c:x val="0.19224590619234963"/>
              <c:y val="-1.9154204023385529E-4"/>
            </c:manualLayout>
          </c:layout>
          <c:showLegendKey val="0"/>
          <c:showVal val="0"/>
          <c:showCatName val="1"/>
          <c:showSerName val="0"/>
          <c:showPercent val="1"/>
          <c:showBubbleSize val="0"/>
          <c:extLst>
            <c:ext xmlns:c15="http://schemas.microsoft.com/office/drawing/2012/chart" uri="{CE6537A1-D6FC-4f65-9D91-7224C49458BB}"/>
          </c:extLst>
        </c:dLbl>
      </c:pivotFmt>
      <c:pivotFmt>
        <c:idx val="27"/>
        <c:dLbl>
          <c:idx val="0"/>
          <c:layout>
            <c:manualLayout>
              <c:x val="-0.16625373400995333"/>
              <c:y val="-5.6032313540311784E-6"/>
            </c:manualLayout>
          </c:layout>
          <c:showLegendKey val="0"/>
          <c:showVal val="0"/>
          <c:showCatName val="1"/>
          <c:showSerName val="0"/>
          <c:showPercent val="1"/>
          <c:showBubbleSize val="0"/>
          <c:extLst>
            <c:ext xmlns:c15="http://schemas.microsoft.com/office/drawing/2012/chart" uri="{CE6537A1-D6FC-4f65-9D91-7224C49458BB}"/>
          </c:extLst>
        </c:dLbl>
      </c:pivotFmt>
      <c:pivotFmt>
        <c:idx val="28"/>
        <c:marker>
          <c:symbol val="none"/>
        </c:marker>
        <c:dLbl>
          <c:idx val="0"/>
          <c:numFmt formatCode="0.00%" sourceLinked="0"/>
          <c:spPr/>
          <c:txPr>
            <a:bodyPr/>
            <a:lstStyle/>
            <a:p>
              <a:pPr>
                <a:defRPr sz="120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9"/>
        <c:dLbl>
          <c:idx val="0"/>
          <c:layout>
            <c:manualLayout>
              <c:x val="-0.1141422178569655"/>
              <c:y val="1.733046402375058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30"/>
        <c:dLbl>
          <c:idx val="0"/>
          <c:layout>
            <c:manualLayout>
              <c:x val="3.8058147426736411E-2"/>
              <c:y val="2.456095831622942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31"/>
        <c:dLbl>
          <c:idx val="0"/>
          <c:layout>
            <c:manualLayout>
              <c:x val="0.19224590619234963"/>
              <c:y val="-1.9154204023385529E-4"/>
            </c:manualLayout>
          </c:layout>
          <c:showLegendKey val="0"/>
          <c:showVal val="0"/>
          <c:showCatName val="1"/>
          <c:showSerName val="0"/>
          <c:showPercent val="1"/>
          <c:showBubbleSize val="0"/>
          <c:extLst>
            <c:ext xmlns:c15="http://schemas.microsoft.com/office/drawing/2012/chart" uri="{CE6537A1-D6FC-4f65-9D91-7224C49458BB}"/>
          </c:extLst>
        </c:dLbl>
      </c:pivotFmt>
      <c:pivotFmt>
        <c:idx val="32"/>
        <c:dLbl>
          <c:idx val="0"/>
          <c:layout>
            <c:manualLayout>
              <c:x val="-0.16625373400995333"/>
              <c:y val="-5.6032313540311784E-6"/>
            </c:manualLayout>
          </c:layout>
          <c:showLegendKey val="0"/>
          <c:showVal val="0"/>
          <c:showCatName val="1"/>
          <c:showSerName val="0"/>
          <c:showPercent val="1"/>
          <c:showBubbleSize val="0"/>
          <c:extLst>
            <c:ext xmlns:c15="http://schemas.microsoft.com/office/drawing/2012/chart" uri="{CE6537A1-D6FC-4f65-9D91-7224C49458BB}"/>
          </c:extLst>
        </c:dLbl>
      </c:pivotFmt>
      <c:pivotFmt>
        <c:idx val="33"/>
        <c:marker>
          <c:symbol val="none"/>
        </c:marker>
        <c:dLbl>
          <c:idx val="0"/>
          <c:numFmt formatCode="0.00%" sourceLinked="0"/>
          <c:spPr/>
          <c:txPr>
            <a:bodyPr/>
            <a:lstStyle/>
            <a:p>
              <a:pPr>
                <a:defRPr sz="120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4"/>
        <c:dLbl>
          <c:idx val="0"/>
          <c:layout>
            <c:manualLayout>
              <c:x val="-0.1141422178569655"/>
              <c:y val="1.733046402375058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35"/>
        <c:dLbl>
          <c:idx val="0"/>
          <c:layout>
            <c:manualLayout>
              <c:x val="3.8058147426736411E-2"/>
              <c:y val="2.456095831622942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36"/>
        <c:dLbl>
          <c:idx val="0"/>
          <c:layout>
            <c:manualLayout>
              <c:x val="0.19224590619234963"/>
              <c:y val="-1.9154204023385529E-4"/>
            </c:manualLayout>
          </c:layout>
          <c:showLegendKey val="0"/>
          <c:showVal val="0"/>
          <c:showCatName val="1"/>
          <c:showSerName val="0"/>
          <c:showPercent val="1"/>
          <c:showBubbleSize val="0"/>
          <c:extLst>
            <c:ext xmlns:c15="http://schemas.microsoft.com/office/drawing/2012/chart" uri="{CE6537A1-D6FC-4f65-9D91-7224C49458BB}"/>
          </c:extLst>
        </c:dLbl>
      </c:pivotFmt>
      <c:pivotFmt>
        <c:idx val="37"/>
        <c:dLbl>
          <c:idx val="0"/>
          <c:layout>
            <c:manualLayout>
              <c:x val="-0.16625373400995333"/>
              <c:y val="-5.6032313540311784E-6"/>
            </c:manualLayout>
          </c:layout>
          <c:showLegendKey val="0"/>
          <c:showVal val="0"/>
          <c:showCatName val="1"/>
          <c:showSerName val="0"/>
          <c:showPercent val="1"/>
          <c:showBubbleSize val="0"/>
          <c:extLst>
            <c:ext xmlns:c15="http://schemas.microsoft.com/office/drawing/2012/chart" uri="{CE6537A1-D6FC-4f65-9D91-7224C49458BB}"/>
          </c:extLst>
        </c:dLbl>
      </c:pivotFmt>
      <c:pivotFmt>
        <c:idx val="38"/>
        <c:marker>
          <c:symbol val="none"/>
        </c:marker>
        <c:dLbl>
          <c:idx val="0"/>
          <c:numFmt formatCode="0.00%" sourceLinked="0"/>
          <c:spPr/>
          <c:txPr>
            <a:bodyPr/>
            <a:lstStyle/>
            <a:p>
              <a:pPr>
                <a:defRPr sz="120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9"/>
        <c:dLbl>
          <c:idx val="0"/>
          <c:layout>
            <c:manualLayout>
              <c:x val="-0.1141422178569655"/>
              <c:y val="1.733046402375058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40"/>
        <c:dLbl>
          <c:idx val="0"/>
          <c:layout>
            <c:manualLayout>
              <c:x val="3.8058147426736411E-2"/>
              <c:y val="2.456095831622942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41"/>
        <c:dLbl>
          <c:idx val="0"/>
          <c:layout>
            <c:manualLayout>
              <c:x val="0.19224590619234963"/>
              <c:y val="-1.9154204023385529E-4"/>
            </c:manualLayout>
          </c:layout>
          <c:showLegendKey val="0"/>
          <c:showVal val="0"/>
          <c:showCatName val="1"/>
          <c:showSerName val="0"/>
          <c:showPercent val="1"/>
          <c:showBubbleSize val="0"/>
          <c:extLst>
            <c:ext xmlns:c15="http://schemas.microsoft.com/office/drawing/2012/chart" uri="{CE6537A1-D6FC-4f65-9D91-7224C49458BB}"/>
          </c:extLst>
        </c:dLbl>
      </c:pivotFmt>
      <c:pivotFmt>
        <c:idx val="42"/>
        <c:dLbl>
          <c:idx val="0"/>
          <c:layout>
            <c:manualLayout>
              <c:x val="-0.16625373400995333"/>
              <c:y val="-5.6032313540311784E-6"/>
            </c:manualLayout>
          </c:layout>
          <c:showLegendKey val="0"/>
          <c:showVal val="0"/>
          <c:showCatName val="1"/>
          <c:showSerName val="0"/>
          <c:showPercent val="1"/>
          <c:showBubbleSize val="0"/>
          <c:extLst>
            <c:ext xmlns:c15="http://schemas.microsoft.com/office/drawing/2012/chart" uri="{CE6537A1-D6FC-4f65-9D91-7224C49458BB}"/>
          </c:extLst>
        </c:dLbl>
      </c:pivotFmt>
      <c:pivotFmt>
        <c:idx val="43"/>
        <c:marker>
          <c:symbol val="none"/>
        </c:marker>
        <c:dLbl>
          <c:idx val="0"/>
          <c:numFmt formatCode="0.00%" sourceLinked="0"/>
          <c:spPr/>
          <c:txPr>
            <a:bodyPr/>
            <a:lstStyle/>
            <a:p>
              <a:pPr>
                <a:defRPr sz="120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44"/>
        <c:dLbl>
          <c:idx val="0"/>
          <c:layout>
            <c:manualLayout>
              <c:x val="-0.1141422178569655"/>
              <c:y val="1.733046402375058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45"/>
        <c:dLbl>
          <c:idx val="0"/>
          <c:layout>
            <c:manualLayout>
              <c:x val="3.8058147426736411E-2"/>
              <c:y val="2.4560958316229425E-2"/>
            </c:manualLayout>
          </c:layout>
          <c:showLegendKey val="0"/>
          <c:showVal val="0"/>
          <c:showCatName val="1"/>
          <c:showSerName val="0"/>
          <c:showPercent val="1"/>
          <c:showBubbleSize val="0"/>
          <c:extLst>
            <c:ext xmlns:c15="http://schemas.microsoft.com/office/drawing/2012/chart" uri="{CE6537A1-D6FC-4f65-9D91-7224C49458BB}"/>
          </c:extLst>
        </c:dLbl>
      </c:pivotFmt>
      <c:pivotFmt>
        <c:idx val="46"/>
        <c:dLbl>
          <c:idx val="0"/>
          <c:layout>
            <c:manualLayout>
              <c:x val="0.19224590619234963"/>
              <c:y val="-1.9154204023385529E-4"/>
            </c:manualLayout>
          </c:layout>
          <c:showLegendKey val="0"/>
          <c:showVal val="0"/>
          <c:showCatName val="1"/>
          <c:showSerName val="0"/>
          <c:showPercent val="1"/>
          <c:showBubbleSize val="0"/>
          <c:extLst>
            <c:ext xmlns:c15="http://schemas.microsoft.com/office/drawing/2012/chart" uri="{CE6537A1-D6FC-4f65-9D91-7224C49458BB}"/>
          </c:extLst>
        </c:dLbl>
      </c:pivotFmt>
      <c:pivotFmt>
        <c:idx val="47"/>
        <c:dLbl>
          <c:idx val="0"/>
          <c:layout>
            <c:manualLayout>
              <c:x val="-0.16625373400995333"/>
              <c:y val="-5.6032313540311784E-6"/>
            </c:manualLayout>
          </c:layout>
          <c:showLegendKey val="0"/>
          <c:showVal val="0"/>
          <c:showCatName val="1"/>
          <c:showSerName val="0"/>
          <c:showPercent val="1"/>
          <c:showBubbleSize val="0"/>
          <c:extLst>
            <c:ext xmlns:c15="http://schemas.microsoft.com/office/drawing/2012/chart" uri="{CE6537A1-D6FC-4f65-9D91-7224C49458BB}"/>
          </c:extLst>
        </c:dLbl>
      </c:pivotFmt>
      <c:pivotFmt>
        <c:idx val="48"/>
        <c:marker>
          <c:symbol val="none"/>
        </c:marker>
      </c:pivotFmt>
      <c:pivotFmt>
        <c:idx val="49"/>
        <c:marker>
          <c:symbol val="none"/>
        </c:marker>
        <c:dLbl>
          <c:idx val="0"/>
          <c:numFmt formatCode="0.00%" sourceLinked="0"/>
          <c:spPr/>
          <c:txPr>
            <a:bodyPr/>
            <a:lstStyle/>
            <a:p>
              <a:pPr>
                <a:defRPr sz="105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0"/>
        <c:dLbl>
          <c:idx val="0"/>
          <c:layout>
            <c:manualLayout>
              <c:x val="-1.8645198140994364E-2"/>
              <c:y val="5.7326512529636317E-2"/>
            </c:manualLayout>
          </c:layout>
          <c:showLegendKey val="0"/>
          <c:showVal val="0"/>
          <c:showCatName val="1"/>
          <c:showSerName val="0"/>
          <c:showPercent val="1"/>
          <c:showBubbleSize val="0"/>
          <c:extLst>
            <c:ext xmlns:c15="http://schemas.microsoft.com/office/drawing/2012/chart" uri="{CE6537A1-D6FC-4f65-9D91-7224C49458BB}"/>
          </c:extLst>
        </c:dLbl>
      </c:pivotFmt>
      <c:pivotFmt>
        <c:idx val="51"/>
        <c:dLbl>
          <c:idx val="0"/>
          <c:layout>
            <c:manualLayout>
              <c:x val="-0.17900850573488503"/>
              <c:y val="3.300096832685005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52"/>
        <c:dLbl>
          <c:idx val="0"/>
          <c:layout>
            <c:manualLayout>
              <c:x val="-0.13650555782606774"/>
              <c:y val="-1.9859768813623401E-2"/>
            </c:manualLayout>
          </c:layout>
          <c:showLegendKey val="0"/>
          <c:showVal val="0"/>
          <c:showCatName val="1"/>
          <c:showSerName val="0"/>
          <c:showPercent val="1"/>
          <c:showBubbleSize val="0"/>
          <c:extLst>
            <c:ext xmlns:c15="http://schemas.microsoft.com/office/drawing/2012/chart" uri="{CE6537A1-D6FC-4f65-9D91-7224C49458BB}"/>
          </c:extLst>
        </c:dLbl>
      </c:pivotFmt>
      <c:pivotFmt>
        <c:idx val="53"/>
        <c:dLbl>
          <c:idx val="0"/>
          <c:layout>
            <c:manualLayout>
              <c:x val="0.12196667110890461"/>
              <c:y val="2.184257544566701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54"/>
        <c:dLbl>
          <c:idx val="0"/>
          <c:layout>
            <c:manualLayout>
              <c:x val="4.4481903429278422E-2"/>
              <c:y val="-1.688401060426279E-2"/>
            </c:manualLayout>
          </c:layout>
          <c:showLegendKey val="0"/>
          <c:showVal val="0"/>
          <c:showCatName val="1"/>
          <c:showSerName val="0"/>
          <c:showPercent val="1"/>
          <c:showBubbleSize val="0"/>
          <c:extLst>
            <c:ext xmlns:c15="http://schemas.microsoft.com/office/drawing/2012/chart" uri="{CE6537A1-D6FC-4f65-9D91-7224C49458BB}"/>
          </c:extLst>
        </c:dLbl>
      </c:pivotFmt>
      <c:pivotFmt>
        <c:idx val="55"/>
        <c:marker>
          <c:symbol val="none"/>
        </c:marker>
        <c:dLbl>
          <c:idx val="0"/>
          <c:numFmt formatCode="0.00%" sourceLinked="0"/>
          <c:spPr/>
          <c:txPr>
            <a:bodyPr/>
            <a:lstStyle/>
            <a:p>
              <a:pPr>
                <a:defRPr sz="105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6"/>
        <c:dLbl>
          <c:idx val="0"/>
          <c:layout>
            <c:manualLayout>
              <c:x val="-1.8645198140994364E-2"/>
              <c:y val="5.7326512529636317E-2"/>
            </c:manualLayout>
          </c:layout>
          <c:showLegendKey val="0"/>
          <c:showVal val="0"/>
          <c:showCatName val="1"/>
          <c:showSerName val="0"/>
          <c:showPercent val="1"/>
          <c:showBubbleSize val="0"/>
          <c:extLst>
            <c:ext xmlns:c15="http://schemas.microsoft.com/office/drawing/2012/chart" uri="{CE6537A1-D6FC-4f65-9D91-7224C49458BB}"/>
          </c:extLst>
        </c:dLbl>
      </c:pivotFmt>
      <c:pivotFmt>
        <c:idx val="57"/>
        <c:dLbl>
          <c:idx val="0"/>
          <c:layout>
            <c:manualLayout>
              <c:x val="-0.17900850573488503"/>
              <c:y val="3.300096832685005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58"/>
        <c:dLbl>
          <c:idx val="0"/>
          <c:layout>
            <c:manualLayout>
              <c:x val="-0.13650555782606774"/>
              <c:y val="-1.9859768813623401E-2"/>
            </c:manualLayout>
          </c:layout>
          <c:showLegendKey val="0"/>
          <c:showVal val="0"/>
          <c:showCatName val="1"/>
          <c:showSerName val="0"/>
          <c:showPercent val="1"/>
          <c:showBubbleSize val="0"/>
          <c:extLst>
            <c:ext xmlns:c15="http://schemas.microsoft.com/office/drawing/2012/chart" uri="{CE6537A1-D6FC-4f65-9D91-7224C49458BB}"/>
          </c:extLst>
        </c:dLbl>
      </c:pivotFmt>
      <c:pivotFmt>
        <c:idx val="59"/>
        <c:dLbl>
          <c:idx val="0"/>
          <c:layout>
            <c:manualLayout>
              <c:x val="4.4481903429278422E-2"/>
              <c:y val="-1.688401060426279E-2"/>
            </c:manualLayout>
          </c:layout>
          <c:showLegendKey val="0"/>
          <c:showVal val="0"/>
          <c:showCatName val="1"/>
          <c:showSerName val="0"/>
          <c:showPercent val="1"/>
          <c:showBubbleSize val="0"/>
          <c:extLst>
            <c:ext xmlns:c15="http://schemas.microsoft.com/office/drawing/2012/chart" uri="{CE6537A1-D6FC-4f65-9D91-7224C49458BB}"/>
          </c:extLst>
        </c:dLbl>
      </c:pivotFmt>
      <c:pivotFmt>
        <c:idx val="60"/>
        <c:dLbl>
          <c:idx val="0"/>
          <c:layout>
            <c:manualLayout>
              <c:x val="0.12196667110890461"/>
              <c:y val="2.184257544566701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61"/>
        <c:marker>
          <c:symbol val="none"/>
        </c:marker>
        <c:dLbl>
          <c:idx val="0"/>
          <c:numFmt formatCode="0.00%" sourceLinked="0"/>
          <c:spPr/>
          <c:txPr>
            <a:bodyPr/>
            <a:lstStyle/>
            <a:p>
              <a:pPr>
                <a:defRPr sz="105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62"/>
        <c:dLbl>
          <c:idx val="0"/>
          <c:layout>
            <c:manualLayout>
              <c:x val="-1.8645198140994364E-2"/>
              <c:y val="5.7326512529636317E-2"/>
            </c:manualLayout>
          </c:layout>
          <c:showLegendKey val="0"/>
          <c:showVal val="0"/>
          <c:showCatName val="1"/>
          <c:showSerName val="0"/>
          <c:showPercent val="1"/>
          <c:showBubbleSize val="0"/>
          <c:extLst>
            <c:ext xmlns:c15="http://schemas.microsoft.com/office/drawing/2012/chart" uri="{CE6537A1-D6FC-4f65-9D91-7224C49458BB}"/>
          </c:extLst>
        </c:dLbl>
      </c:pivotFmt>
      <c:pivotFmt>
        <c:idx val="63"/>
        <c:dLbl>
          <c:idx val="0"/>
          <c:layout>
            <c:manualLayout>
              <c:x val="-0.17900850573488503"/>
              <c:y val="3.300096832685005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64"/>
        <c:dLbl>
          <c:idx val="0"/>
          <c:layout>
            <c:manualLayout>
              <c:x val="-0.13650555782606774"/>
              <c:y val="-1.9859768813623401E-2"/>
            </c:manualLayout>
          </c:layout>
          <c:showLegendKey val="0"/>
          <c:showVal val="0"/>
          <c:showCatName val="1"/>
          <c:showSerName val="0"/>
          <c:showPercent val="1"/>
          <c:showBubbleSize val="0"/>
          <c:extLst>
            <c:ext xmlns:c15="http://schemas.microsoft.com/office/drawing/2012/chart" uri="{CE6537A1-D6FC-4f65-9D91-7224C49458BB}"/>
          </c:extLst>
        </c:dLbl>
      </c:pivotFmt>
      <c:pivotFmt>
        <c:idx val="65"/>
        <c:dLbl>
          <c:idx val="0"/>
          <c:layout>
            <c:manualLayout>
              <c:x val="4.4481903429278422E-2"/>
              <c:y val="-1.688401060426279E-2"/>
            </c:manualLayout>
          </c:layout>
          <c:showLegendKey val="0"/>
          <c:showVal val="0"/>
          <c:showCatName val="1"/>
          <c:showSerName val="0"/>
          <c:showPercent val="1"/>
          <c:showBubbleSize val="0"/>
          <c:extLst>
            <c:ext xmlns:c15="http://schemas.microsoft.com/office/drawing/2012/chart" uri="{CE6537A1-D6FC-4f65-9D91-7224C49458BB}"/>
          </c:extLst>
        </c:dLbl>
      </c:pivotFmt>
      <c:pivotFmt>
        <c:idx val="66"/>
        <c:dLbl>
          <c:idx val="0"/>
          <c:layout>
            <c:manualLayout>
              <c:x val="0.12196667110890461"/>
              <c:y val="2.184257544566701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67"/>
        <c:marker>
          <c:symbol val="none"/>
        </c:marker>
        <c:dLbl>
          <c:idx val="0"/>
          <c:numFmt formatCode="0.00%" sourceLinked="0"/>
          <c:spPr/>
          <c:txPr>
            <a:bodyPr/>
            <a:lstStyle/>
            <a:p>
              <a:pPr>
                <a:defRPr sz="105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68"/>
        <c:dLbl>
          <c:idx val="0"/>
          <c:layout>
            <c:manualLayout>
              <c:x val="-1.8645198140994364E-2"/>
              <c:y val="5.7326512529636317E-2"/>
            </c:manualLayout>
          </c:layout>
          <c:showLegendKey val="0"/>
          <c:showVal val="0"/>
          <c:showCatName val="1"/>
          <c:showSerName val="0"/>
          <c:showPercent val="1"/>
          <c:showBubbleSize val="0"/>
          <c:extLst>
            <c:ext xmlns:c15="http://schemas.microsoft.com/office/drawing/2012/chart" uri="{CE6537A1-D6FC-4f65-9D91-7224C49458BB}"/>
          </c:extLst>
        </c:dLbl>
      </c:pivotFmt>
      <c:pivotFmt>
        <c:idx val="69"/>
        <c:dLbl>
          <c:idx val="0"/>
          <c:layout>
            <c:manualLayout>
              <c:x val="-0.17900850573488503"/>
              <c:y val="3.300096832685005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70"/>
        <c:dLbl>
          <c:idx val="0"/>
          <c:layout>
            <c:manualLayout>
              <c:x val="-0.13650555782606774"/>
              <c:y val="-1.9859768813623401E-2"/>
            </c:manualLayout>
          </c:layout>
          <c:showLegendKey val="0"/>
          <c:showVal val="0"/>
          <c:showCatName val="1"/>
          <c:showSerName val="0"/>
          <c:showPercent val="1"/>
          <c:showBubbleSize val="0"/>
          <c:extLst>
            <c:ext xmlns:c15="http://schemas.microsoft.com/office/drawing/2012/chart" uri="{CE6537A1-D6FC-4f65-9D91-7224C49458BB}"/>
          </c:extLst>
        </c:dLbl>
      </c:pivotFmt>
      <c:pivotFmt>
        <c:idx val="71"/>
        <c:dLbl>
          <c:idx val="0"/>
          <c:layout>
            <c:manualLayout>
              <c:x val="4.4481903429278422E-2"/>
              <c:y val="-1.688401060426279E-2"/>
            </c:manualLayout>
          </c:layout>
          <c:showLegendKey val="0"/>
          <c:showVal val="0"/>
          <c:showCatName val="1"/>
          <c:showSerName val="0"/>
          <c:showPercent val="1"/>
          <c:showBubbleSize val="0"/>
          <c:extLst>
            <c:ext xmlns:c15="http://schemas.microsoft.com/office/drawing/2012/chart" uri="{CE6537A1-D6FC-4f65-9D91-7224C49458BB}"/>
          </c:extLst>
        </c:dLbl>
      </c:pivotFmt>
      <c:pivotFmt>
        <c:idx val="72"/>
        <c:dLbl>
          <c:idx val="0"/>
          <c:layout>
            <c:manualLayout>
              <c:x val="0.12196667110890461"/>
              <c:y val="2.184257544566701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73"/>
        <c:marker>
          <c:symbol val="none"/>
        </c:marker>
        <c:dLbl>
          <c:idx val="0"/>
          <c:numFmt formatCode="0.00%" sourceLinked="0"/>
          <c:spPr/>
          <c:txPr>
            <a:bodyPr/>
            <a:lstStyle/>
            <a:p>
              <a:pPr>
                <a:defRPr sz="105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74"/>
        <c:dLbl>
          <c:idx val="0"/>
          <c:layout>
            <c:manualLayout>
              <c:x val="-1.8645198140994364E-2"/>
              <c:y val="5.7326512529636317E-2"/>
            </c:manualLayout>
          </c:layout>
          <c:showLegendKey val="0"/>
          <c:showVal val="0"/>
          <c:showCatName val="1"/>
          <c:showSerName val="0"/>
          <c:showPercent val="1"/>
          <c:showBubbleSize val="0"/>
          <c:extLst>
            <c:ext xmlns:c15="http://schemas.microsoft.com/office/drawing/2012/chart" uri="{CE6537A1-D6FC-4f65-9D91-7224C49458BB}"/>
          </c:extLst>
        </c:dLbl>
      </c:pivotFmt>
      <c:pivotFmt>
        <c:idx val="75"/>
        <c:dLbl>
          <c:idx val="0"/>
          <c:layout>
            <c:manualLayout>
              <c:x val="-0.17900850573488503"/>
              <c:y val="3.300096832685005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76"/>
        <c:dLbl>
          <c:idx val="0"/>
          <c:layout>
            <c:manualLayout>
              <c:x val="-0.13650555782606774"/>
              <c:y val="-1.9859768813623401E-2"/>
            </c:manualLayout>
          </c:layout>
          <c:showLegendKey val="0"/>
          <c:showVal val="0"/>
          <c:showCatName val="1"/>
          <c:showSerName val="0"/>
          <c:showPercent val="1"/>
          <c:showBubbleSize val="0"/>
          <c:extLst>
            <c:ext xmlns:c15="http://schemas.microsoft.com/office/drawing/2012/chart" uri="{CE6537A1-D6FC-4f65-9D91-7224C49458BB}"/>
          </c:extLst>
        </c:dLbl>
      </c:pivotFmt>
      <c:pivotFmt>
        <c:idx val="77"/>
        <c:dLbl>
          <c:idx val="0"/>
          <c:layout>
            <c:manualLayout>
              <c:x val="4.4481903429278422E-2"/>
              <c:y val="-1.688401060426279E-2"/>
            </c:manualLayout>
          </c:layout>
          <c:showLegendKey val="0"/>
          <c:showVal val="0"/>
          <c:showCatName val="1"/>
          <c:showSerName val="0"/>
          <c:showPercent val="1"/>
          <c:showBubbleSize val="0"/>
          <c:extLst>
            <c:ext xmlns:c15="http://schemas.microsoft.com/office/drawing/2012/chart" uri="{CE6537A1-D6FC-4f65-9D91-7224C49458BB}"/>
          </c:extLst>
        </c:dLbl>
      </c:pivotFmt>
      <c:pivotFmt>
        <c:idx val="78"/>
        <c:dLbl>
          <c:idx val="0"/>
          <c:layout>
            <c:manualLayout>
              <c:x val="0.12196667110890461"/>
              <c:y val="2.184257544566701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79"/>
        <c:marker>
          <c:symbol val="none"/>
        </c:marker>
        <c:dLbl>
          <c:idx val="0"/>
          <c:numFmt formatCode="0.00%" sourceLinked="0"/>
          <c:spPr/>
          <c:txPr>
            <a:bodyPr/>
            <a:lstStyle/>
            <a:p>
              <a:pPr>
                <a:defRPr sz="105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80"/>
        <c:dLbl>
          <c:idx val="0"/>
          <c:layout>
            <c:manualLayout>
              <c:x val="-1.8645198140994364E-2"/>
              <c:y val="5.7326512529636317E-2"/>
            </c:manualLayout>
          </c:layout>
          <c:showLegendKey val="0"/>
          <c:showVal val="0"/>
          <c:showCatName val="1"/>
          <c:showSerName val="0"/>
          <c:showPercent val="1"/>
          <c:showBubbleSize val="0"/>
          <c:extLst>
            <c:ext xmlns:c15="http://schemas.microsoft.com/office/drawing/2012/chart" uri="{CE6537A1-D6FC-4f65-9D91-7224C49458BB}"/>
          </c:extLst>
        </c:dLbl>
      </c:pivotFmt>
      <c:pivotFmt>
        <c:idx val="81"/>
        <c:dLbl>
          <c:idx val="0"/>
          <c:layout>
            <c:manualLayout>
              <c:x val="-0.17900850573488503"/>
              <c:y val="3.300096832685005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82"/>
        <c:dLbl>
          <c:idx val="0"/>
          <c:layout>
            <c:manualLayout>
              <c:x val="-0.13650555782606774"/>
              <c:y val="-1.9859768813623401E-2"/>
            </c:manualLayout>
          </c:layout>
          <c:showLegendKey val="0"/>
          <c:showVal val="0"/>
          <c:showCatName val="1"/>
          <c:showSerName val="0"/>
          <c:showPercent val="1"/>
          <c:showBubbleSize val="0"/>
          <c:extLst>
            <c:ext xmlns:c15="http://schemas.microsoft.com/office/drawing/2012/chart" uri="{CE6537A1-D6FC-4f65-9D91-7224C49458BB}"/>
          </c:extLst>
        </c:dLbl>
      </c:pivotFmt>
      <c:pivotFmt>
        <c:idx val="83"/>
        <c:dLbl>
          <c:idx val="0"/>
          <c:layout>
            <c:manualLayout>
              <c:x val="4.4481903429278422E-2"/>
              <c:y val="-1.688401060426279E-2"/>
            </c:manualLayout>
          </c:layout>
          <c:showLegendKey val="0"/>
          <c:showVal val="0"/>
          <c:showCatName val="1"/>
          <c:showSerName val="0"/>
          <c:showPercent val="1"/>
          <c:showBubbleSize val="0"/>
          <c:extLst>
            <c:ext xmlns:c15="http://schemas.microsoft.com/office/drawing/2012/chart" uri="{CE6537A1-D6FC-4f65-9D91-7224C49458BB}"/>
          </c:extLst>
        </c:dLbl>
      </c:pivotFmt>
      <c:pivotFmt>
        <c:idx val="84"/>
        <c:dLbl>
          <c:idx val="0"/>
          <c:layout>
            <c:manualLayout>
              <c:x val="0.12196667110890461"/>
              <c:y val="2.184257544566701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85"/>
        <c:marker>
          <c:symbol val="none"/>
        </c:marker>
        <c:dLbl>
          <c:idx val="0"/>
          <c:numFmt formatCode="0.00%" sourceLinked="0"/>
          <c:spPr/>
          <c:txPr>
            <a:bodyPr/>
            <a:lstStyle/>
            <a:p>
              <a:pPr>
                <a:defRPr sz="105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86"/>
        <c:dLbl>
          <c:idx val="0"/>
          <c:layout>
            <c:manualLayout>
              <c:x val="-1.8645198140994364E-2"/>
              <c:y val="5.7326512529636317E-2"/>
            </c:manualLayout>
          </c:layout>
          <c:showLegendKey val="0"/>
          <c:showVal val="0"/>
          <c:showCatName val="1"/>
          <c:showSerName val="0"/>
          <c:showPercent val="1"/>
          <c:showBubbleSize val="0"/>
          <c:extLst>
            <c:ext xmlns:c15="http://schemas.microsoft.com/office/drawing/2012/chart" uri="{CE6537A1-D6FC-4f65-9D91-7224C49458BB}"/>
          </c:extLst>
        </c:dLbl>
      </c:pivotFmt>
      <c:pivotFmt>
        <c:idx val="87"/>
        <c:dLbl>
          <c:idx val="0"/>
          <c:layout>
            <c:manualLayout>
              <c:x val="-0.17900850573488503"/>
              <c:y val="3.300096832685005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88"/>
        <c:dLbl>
          <c:idx val="0"/>
          <c:layout>
            <c:manualLayout>
              <c:x val="-0.13650555782606774"/>
              <c:y val="-1.9859768813623401E-2"/>
            </c:manualLayout>
          </c:layout>
          <c:showLegendKey val="0"/>
          <c:showVal val="0"/>
          <c:showCatName val="1"/>
          <c:showSerName val="0"/>
          <c:showPercent val="1"/>
          <c:showBubbleSize val="0"/>
          <c:extLst>
            <c:ext xmlns:c15="http://schemas.microsoft.com/office/drawing/2012/chart" uri="{CE6537A1-D6FC-4f65-9D91-7224C49458BB}"/>
          </c:extLst>
        </c:dLbl>
      </c:pivotFmt>
      <c:pivotFmt>
        <c:idx val="89"/>
        <c:dLbl>
          <c:idx val="0"/>
          <c:layout>
            <c:manualLayout>
              <c:x val="4.4481903429278422E-2"/>
              <c:y val="-1.688401060426279E-2"/>
            </c:manualLayout>
          </c:layout>
          <c:showLegendKey val="0"/>
          <c:showVal val="0"/>
          <c:showCatName val="1"/>
          <c:showSerName val="0"/>
          <c:showPercent val="1"/>
          <c:showBubbleSize val="0"/>
          <c:extLst>
            <c:ext xmlns:c15="http://schemas.microsoft.com/office/drawing/2012/chart" uri="{CE6537A1-D6FC-4f65-9D91-7224C49458BB}"/>
          </c:extLst>
        </c:dLbl>
      </c:pivotFmt>
      <c:pivotFmt>
        <c:idx val="90"/>
        <c:dLbl>
          <c:idx val="0"/>
          <c:layout>
            <c:manualLayout>
              <c:x val="0.12196667110890461"/>
              <c:y val="2.184257544566701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91"/>
        <c:marker>
          <c:symbol val="none"/>
        </c:marker>
        <c:dLbl>
          <c:idx val="0"/>
          <c:numFmt formatCode="0.00%" sourceLinked="0"/>
          <c:spPr/>
          <c:txPr>
            <a:bodyPr/>
            <a:lstStyle/>
            <a:p>
              <a:pPr>
                <a:defRPr sz="1050" b="1"/>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92"/>
        <c:dLbl>
          <c:idx val="0"/>
          <c:layout>
            <c:manualLayout>
              <c:x val="-1.8645198140994364E-2"/>
              <c:y val="5.7326512529636317E-2"/>
            </c:manualLayout>
          </c:layout>
          <c:showLegendKey val="0"/>
          <c:showVal val="0"/>
          <c:showCatName val="1"/>
          <c:showSerName val="0"/>
          <c:showPercent val="1"/>
          <c:showBubbleSize val="0"/>
          <c:extLst>
            <c:ext xmlns:c15="http://schemas.microsoft.com/office/drawing/2012/chart" uri="{CE6537A1-D6FC-4f65-9D91-7224C49458BB}"/>
          </c:extLst>
        </c:dLbl>
      </c:pivotFmt>
      <c:pivotFmt>
        <c:idx val="93"/>
        <c:dLbl>
          <c:idx val="0"/>
          <c:layout>
            <c:manualLayout>
              <c:x val="-0.17900850573488503"/>
              <c:y val="3.300096832685005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94"/>
        <c:dLbl>
          <c:idx val="0"/>
          <c:layout>
            <c:manualLayout>
              <c:x val="-0.13650555782606774"/>
              <c:y val="-1.9859768813623401E-2"/>
            </c:manualLayout>
          </c:layout>
          <c:showLegendKey val="0"/>
          <c:showVal val="0"/>
          <c:showCatName val="1"/>
          <c:showSerName val="0"/>
          <c:showPercent val="1"/>
          <c:showBubbleSize val="0"/>
          <c:extLst>
            <c:ext xmlns:c15="http://schemas.microsoft.com/office/drawing/2012/chart" uri="{CE6537A1-D6FC-4f65-9D91-7224C49458BB}"/>
          </c:extLst>
        </c:dLbl>
      </c:pivotFmt>
      <c:pivotFmt>
        <c:idx val="95"/>
        <c:dLbl>
          <c:idx val="0"/>
          <c:layout>
            <c:manualLayout>
              <c:x val="4.4481903429278422E-2"/>
              <c:y val="-1.688401060426279E-2"/>
            </c:manualLayout>
          </c:layout>
          <c:showLegendKey val="0"/>
          <c:showVal val="0"/>
          <c:showCatName val="1"/>
          <c:showSerName val="0"/>
          <c:showPercent val="1"/>
          <c:showBubbleSize val="0"/>
          <c:extLst>
            <c:ext xmlns:c15="http://schemas.microsoft.com/office/drawing/2012/chart" uri="{CE6537A1-D6FC-4f65-9D91-7224C49458BB}"/>
          </c:extLst>
        </c:dLbl>
      </c:pivotFmt>
      <c:pivotFmt>
        <c:idx val="96"/>
        <c:dLbl>
          <c:idx val="0"/>
          <c:layout>
            <c:manualLayout>
              <c:x val="0.12196667110890461"/>
              <c:y val="2.1842575445667013E-2"/>
            </c:manualLayout>
          </c:layout>
          <c:showLegendKey val="0"/>
          <c:showVal val="0"/>
          <c:showCatName val="1"/>
          <c:showSerName val="0"/>
          <c:showPercent val="1"/>
          <c:showBubbleSize val="0"/>
          <c:extLst>
            <c:ext xmlns:c15="http://schemas.microsoft.com/office/drawing/2012/chart" uri="{CE6537A1-D6FC-4f65-9D91-7224C49458BB}"/>
          </c:extLst>
        </c:dLbl>
      </c:pivotFmt>
      <c:pivotFmt>
        <c:idx val="97"/>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98"/>
        <c:marker>
          <c:symbol val="none"/>
        </c:marker>
        <c:dLbl>
          <c:idx val="0"/>
          <c:spPr/>
          <c:txPr>
            <a:bodyPr/>
            <a:lstStyle/>
            <a:p>
              <a:pPr>
                <a:defRPr sz="1200" b="1">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99"/>
        <c:marker>
          <c:symbol val="none"/>
        </c:marker>
        <c:dLbl>
          <c:idx val="0"/>
          <c:spPr/>
          <c:txPr>
            <a:bodyPr/>
            <a:lstStyle/>
            <a:p>
              <a:pPr>
                <a:defRPr sz="1200" b="1">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0"/>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1"/>
        <c:marker>
          <c:symbol val="none"/>
        </c:marker>
        <c:dLbl>
          <c:idx val="0"/>
          <c:spPr/>
          <c:txPr>
            <a:bodyPr/>
            <a:lstStyle/>
            <a:p>
              <a:pPr>
                <a:defRPr sz="1200" b="1">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2"/>
      </c:pivotFmt>
      <c:pivotFmt>
        <c:idx val="103"/>
        <c:marker>
          <c:symbol val="none"/>
        </c:marker>
        <c:dLbl>
          <c:idx val="0"/>
          <c:spPr/>
          <c:txPr>
            <a:bodyPr/>
            <a:lstStyle/>
            <a:p>
              <a:pPr>
                <a:defRPr sz="1200" b="1">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4"/>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5"/>
        <c:marker>
          <c:symbol val="none"/>
        </c:marker>
        <c:dLbl>
          <c:idx val="0"/>
          <c:spPr/>
          <c:txPr>
            <a:bodyPr/>
            <a:lstStyle/>
            <a:p>
              <a:pPr>
                <a:defRPr sz="1100" b="1">
                  <a:solidFill>
                    <a:sysClr val="windowText" lastClr="000000"/>
                  </a:solidFill>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6"/>
        <c:dLbl>
          <c:idx val="0"/>
          <c:layout>
            <c:manualLayout>
              <c:x val="-8.3908640978803146E-3"/>
              <c:y val="-9.5813781619366305E-3"/>
            </c:manualLayout>
          </c:layout>
          <c:showLegendKey val="0"/>
          <c:showVal val="0"/>
          <c:showCatName val="1"/>
          <c:showSerName val="0"/>
          <c:showPercent val="1"/>
          <c:showBubbleSize val="0"/>
          <c:extLst>
            <c:ext xmlns:c15="http://schemas.microsoft.com/office/drawing/2012/chart" uri="{CE6537A1-D6FC-4f65-9D91-7224C49458BB}"/>
          </c:extLst>
        </c:dLbl>
      </c:pivotFmt>
      <c:pivotFmt>
        <c:idx val="107"/>
        <c:marker>
          <c:symbol val="none"/>
        </c:marker>
        <c:dLbl>
          <c:idx val="0"/>
          <c:spPr/>
          <c:txPr>
            <a:bodyPr/>
            <a:lstStyle/>
            <a:p>
              <a:pPr>
                <a:defRPr sz="1100" b="1">
                  <a:solidFill>
                    <a:sysClr val="windowText" lastClr="000000"/>
                  </a:solidFill>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8"/>
        <c:dLbl>
          <c:idx val="0"/>
          <c:layout>
            <c:manualLayout>
              <c:x val="-8.3908640978803146E-3"/>
              <c:y val="-9.5813781619366305E-3"/>
            </c:manualLayout>
          </c:layout>
          <c:showLegendKey val="0"/>
          <c:showVal val="0"/>
          <c:showCatName val="1"/>
          <c:showSerName val="0"/>
          <c:showPercent val="1"/>
          <c:showBubbleSize val="0"/>
          <c:extLst>
            <c:ext xmlns:c15="http://schemas.microsoft.com/office/drawing/2012/chart" uri="{CE6537A1-D6FC-4f65-9D91-7224C49458BB}"/>
          </c:extLst>
        </c:dLbl>
      </c:pivotFmt>
      <c:pivotFmt>
        <c:idx val="109"/>
        <c:marker>
          <c:symbol val="none"/>
        </c:marker>
        <c:dLbl>
          <c:idx val="0"/>
          <c:spPr/>
          <c:txPr>
            <a:bodyPr/>
            <a:lstStyle/>
            <a:p>
              <a:pPr>
                <a:defRPr sz="1100" b="1">
                  <a:solidFill>
                    <a:sysClr val="windowText" lastClr="000000"/>
                  </a:solidFill>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10"/>
        <c:dLbl>
          <c:idx val="0"/>
          <c:layout>
            <c:manualLayout>
              <c:x val="-8.3908640978803146E-3"/>
              <c:y val="-9.5813781619366305E-3"/>
            </c:manualLayout>
          </c:layout>
          <c:showLegendKey val="0"/>
          <c:showVal val="0"/>
          <c:showCatName val="1"/>
          <c:showSerName val="0"/>
          <c:showPercent val="1"/>
          <c:showBubbleSize val="0"/>
          <c:extLst>
            <c:ext xmlns:c15="http://schemas.microsoft.com/office/drawing/2012/chart" uri="{CE6537A1-D6FC-4f65-9D91-7224C49458BB}"/>
          </c:extLst>
        </c:dLbl>
      </c:pivotFmt>
    </c:pivotFmts>
    <c:view3D>
      <c:rotX val="30"/>
      <c:rotY val="0"/>
      <c:rAngAx val="0"/>
      <c:perspective val="0"/>
    </c:view3D>
    <c:floor>
      <c:thickness val="0"/>
    </c:floor>
    <c:sideWall>
      <c:thickness val="0"/>
    </c:sideWall>
    <c:backWall>
      <c:thickness val="0"/>
    </c:backWall>
    <c:plotArea>
      <c:layout>
        <c:manualLayout>
          <c:layoutTarget val="inner"/>
          <c:xMode val="edge"/>
          <c:yMode val="edge"/>
          <c:x val="1.7746913580246913E-2"/>
          <c:y val="9.8447583757912613E-2"/>
          <c:w val="0.90277777777777779"/>
          <c:h val="0.86192836189593958"/>
        </c:manualLayout>
      </c:layout>
      <c:pie3DChart>
        <c:varyColors val="1"/>
        <c:ser>
          <c:idx val="0"/>
          <c:order val="0"/>
          <c:tx>
            <c:strRef>
              <c:f>'Work Location'!$B$8:$B$9</c:f>
              <c:strCache>
                <c:ptCount val="1"/>
                <c:pt idx="0">
                  <c:v>Total</c:v>
                </c:pt>
              </c:strCache>
            </c:strRef>
          </c:tx>
          <c:dLbls>
            <c:dLbl>
              <c:idx val="0"/>
              <c:layout>
                <c:manualLayout>
                  <c:x val="0.19839931466899971"/>
                  <c:y val="1.9607843137254902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600" b="1">
                    <a:solidFill>
                      <a:sysClr val="windowText" lastClr="000000"/>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'Work Location'!$A$10:$A$14</c:f>
              <c:strCache>
                <c:ptCount val="4"/>
                <c:pt idx="0">
                  <c:v>At a combination Facility</c:v>
                </c:pt>
                <c:pt idx="1">
                  <c:v>At a Government Facility</c:v>
                </c:pt>
                <c:pt idx="2">
                  <c:v>At a NPA Facility</c:v>
                </c:pt>
                <c:pt idx="3">
                  <c:v>In the Community</c:v>
                </c:pt>
              </c:strCache>
            </c:strRef>
          </c:cat>
          <c:val>
            <c:numRef>
              <c:f>'Work Location'!$B$10:$B$14</c:f>
              <c:numCache>
                <c:formatCode>0.00%</c:formatCode>
                <c:ptCount val="4"/>
                <c:pt idx="0">
                  <c:v>6.5851693579459872E-3</c:v>
                </c:pt>
                <c:pt idx="1">
                  <c:v>0.60972363305194577</c:v>
                </c:pt>
                <c:pt idx="2">
                  <c:v>0.33160531016848227</c:v>
                </c:pt>
                <c:pt idx="3">
                  <c:v>5.2085887421625975E-2</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pivotSource>
    <c:name>[ERS Q1 FY 2015 - Part 2.xls]Avg Hr Wage!PivotTable1</c:name>
    <c:fmtId val="-1"/>
  </c:pivotSource>
  <c:chart>
    <c:autoTitleDeleted val="1"/>
    <c:pivotFmts>
      <c:pivotFmt>
        <c:idx val="0"/>
        <c:spPr>
          <a:solidFill>
            <a:schemeClr val="tx2"/>
          </a:solidFill>
        </c:spPr>
      </c:pivotFmt>
      <c:pivotFmt>
        <c:idx val="1"/>
        <c:spPr>
          <a:solidFill>
            <a:schemeClr val="tx2"/>
          </a:solidFill>
        </c:spPr>
        <c:marker>
          <c:symbol val="none"/>
        </c:marker>
      </c:pivotFmt>
      <c:pivotFmt>
        <c:idx val="2"/>
        <c:spPr>
          <a:solidFill>
            <a:schemeClr val="tx2"/>
          </a:solidFill>
        </c:spPr>
        <c:marker>
          <c:symbol val="none"/>
        </c:marker>
      </c:pivotFmt>
    </c:pivotFmts>
    <c:view3D>
      <c:rotX val="0"/>
      <c:rotY val="0"/>
      <c:depthPercent val="100"/>
      <c:rAngAx val="0"/>
      <c:perspective val="50"/>
    </c:view3D>
    <c:floor>
      <c:thickness val="0"/>
    </c:floor>
    <c:sideWall>
      <c:thickness val="0"/>
    </c:sideWall>
    <c:backWall>
      <c:thickness val="0"/>
    </c:backWall>
    <c:plotArea>
      <c:layout/>
      <c:bar3DChart>
        <c:barDir val="col"/>
        <c:grouping val="clustered"/>
        <c:varyColors val="0"/>
        <c:ser>
          <c:idx val="0"/>
          <c:order val="0"/>
          <c:tx>
            <c:strRef>
              <c:f>'Avg Hr Wage'!$C$8:$C$9</c:f>
              <c:strCache>
                <c:ptCount val="1"/>
                <c:pt idx="0">
                  <c:v>Total</c:v>
                </c:pt>
              </c:strCache>
            </c:strRef>
          </c:tx>
          <c:spPr>
            <a:solidFill>
              <a:schemeClr val="tx2"/>
            </a:solidFill>
          </c:spPr>
          <c:invertIfNegative val="0"/>
          <c:dLbls>
            <c:dLbl>
              <c:idx val="0"/>
              <c:layout>
                <c:manualLayout>
                  <c:x val="1.5151515151515152E-2"/>
                  <c:y val="-9.6230954290296711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0909090909090905E-3"/>
                  <c:y val="-9.6230954290296711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5151515151515152E-3"/>
                  <c:y val="-9.623095429029671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'Avg Hr Wage'!$A$10:$B$18</c:f>
              <c:strCache>
                <c:ptCount val="8"/>
                <c:pt idx="0">
                  <c:v>$0.00 - $5.00</c:v>
                </c:pt>
                <c:pt idx="1">
                  <c:v>$5.01 - $7.24</c:v>
                </c:pt>
                <c:pt idx="2">
                  <c:v>$7.25 - $8.50</c:v>
                </c:pt>
                <c:pt idx="3">
                  <c:v>$8.51 - $10.09</c:v>
                </c:pt>
                <c:pt idx="4">
                  <c:v>$10.10 - $12.50</c:v>
                </c:pt>
                <c:pt idx="5">
                  <c:v>$12.51 - $15.50</c:v>
                </c:pt>
                <c:pt idx="6">
                  <c:v>$15.51 - $18.50</c:v>
                </c:pt>
                <c:pt idx="7">
                  <c:v>$18.51+</c:v>
                </c:pt>
              </c:strCache>
            </c:strRef>
          </c:cat>
          <c:val>
            <c:numRef>
              <c:f>'Avg Hr Wage'!$C$10:$C$18</c:f>
              <c:numCache>
                <c:formatCode>0.00%</c:formatCode>
                <c:ptCount val="8"/>
                <c:pt idx="0">
                  <c:v>6.1663869575641336E-2</c:v>
                </c:pt>
                <c:pt idx="1">
                  <c:v>5.2409494126108847E-2</c:v>
                </c:pt>
                <c:pt idx="2">
                  <c:v>8.933109566051306E-2</c:v>
                </c:pt>
                <c:pt idx="3">
                  <c:v>0.12184128506353392</c:v>
                </c:pt>
                <c:pt idx="4">
                  <c:v>0.32558139534883723</c:v>
                </c:pt>
                <c:pt idx="5">
                  <c:v>0.20848717333972669</c:v>
                </c:pt>
                <c:pt idx="6">
                  <c:v>6.0656916806521216E-2</c:v>
                </c:pt>
                <c:pt idx="7">
                  <c:v>8.0028770079117711E-2</c:v>
                </c:pt>
              </c:numCache>
            </c:numRef>
          </c:val>
        </c:ser>
        <c:dLbls>
          <c:showLegendKey val="0"/>
          <c:showVal val="0"/>
          <c:showCatName val="0"/>
          <c:showSerName val="0"/>
          <c:showPercent val="0"/>
          <c:showBubbleSize val="0"/>
        </c:dLbls>
        <c:gapWidth val="95"/>
        <c:gapDepth val="95"/>
        <c:shape val="box"/>
        <c:axId val="205622672"/>
        <c:axId val="205893472"/>
        <c:axId val="0"/>
      </c:bar3DChart>
      <c:catAx>
        <c:axId val="205622672"/>
        <c:scaling>
          <c:orientation val="minMax"/>
        </c:scaling>
        <c:delete val="0"/>
        <c:axPos val="b"/>
        <c:numFmt formatCode="General" sourceLinked="1"/>
        <c:majorTickMark val="none"/>
        <c:minorTickMark val="none"/>
        <c:tickLblPos val="nextTo"/>
        <c:txPr>
          <a:bodyPr/>
          <a:lstStyle/>
          <a:p>
            <a:pPr>
              <a:defRPr sz="1600" b="1"/>
            </a:pPr>
            <a:endParaRPr lang="en-US"/>
          </a:p>
        </c:txPr>
        <c:crossAx val="205893472"/>
        <c:crosses val="autoZero"/>
        <c:auto val="0"/>
        <c:lblAlgn val="ctr"/>
        <c:lblOffset val="100"/>
        <c:noMultiLvlLbl val="0"/>
      </c:catAx>
      <c:valAx>
        <c:axId val="205893472"/>
        <c:scaling>
          <c:orientation val="minMax"/>
        </c:scaling>
        <c:delete val="0"/>
        <c:axPos val="l"/>
        <c:majorGridlines/>
        <c:numFmt formatCode="0%" sourceLinked="0"/>
        <c:majorTickMark val="none"/>
        <c:minorTickMark val="none"/>
        <c:tickLblPos val="nextTo"/>
        <c:txPr>
          <a:bodyPr/>
          <a:lstStyle/>
          <a:p>
            <a:pPr>
              <a:defRPr sz="1600" b="1"/>
            </a:pPr>
            <a:endParaRPr lang="en-US"/>
          </a:p>
        </c:txPr>
        <c:crossAx val="205622672"/>
        <c:crosses val="autoZero"/>
        <c:crossBetween val="between"/>
      </c:valAx>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3443A-3D98-444A-994C-2D8DA5772C6F}" type="datetimeFigureOut">
              <a:rPr lang="en-US" smtClean="0"/>
              <a:t>7/17/2015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FD0B6-ECE1-4D97-87AA-824841AA9A67}" type="slidenum">
              <a:rPr lang="en-US" smtClean="0"/>
              <a:t>‹#›</a:t>
            </a:fld>
            <a:endParaRPr lang="en-US" dirty="0"/>
          </a:p>
        </p:txBody>
      </p:sp>
    </p:spTree>
    <p:extLst>
      <p:ext uri="{BB962C8B-B14F-4D97-AF65-F5344CB8AC3E}">
        <p14:creationId xmlns:p14="http://schemas.microsoft.com/office/powerpoint/2010/main" val="3019121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DFD0B6-ECE1-4D97-87AA-824841AA9A67}" type="slidenum">
              <a:rPr lang="en-US" smtClean="0"/>
              <a:t>3</a:t>
            </a:fld>
            <a:endParaRPr lang="en-US" dirty="0"/>
          </a:p>
        </p:txBody>
      </p:sp>
    </p:spTree>
    <p:extLst>
      <p:ext uri="{BB962C8B-B14F-4D97-AF65-F5344CB8AC3E}">
        <p14:creationId xmlns:p14="http://schemas.microsoft.com/office/powerpoint/2010/main" val="58033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DFD0B6-ECE1-4D97-87AA-824841AA9A67}" type="slidenum">
              <a:rPr lang="en-US" smtClean="0"/>
              <a:t>4</a:t>
            </a:fld>
            <a:endParaRPr lang="en-US" dirty="0"/>
          </a:p>
        </p:txBody>
      </p:sp>
    </p:spTree>
    <p:extLst>
      <p:ext uri="{BB962C8B-B14F-4D97-AF65-F5344CB8AC3E}">
        <p14:creationId xmlns:p14="http://schemas.microsoft.com/office/powerpoint/2010/main" val="3549448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DFD0B6-ECE1-4D97-87AA-824841AA9A67}" type="slidenum">
              <a:rPr lang="en-US" smtClean="0"/>
              <a:t>5</a:t>
            </a:fld>
            <a:endParaRPr lang="en-US" dirty="0"/>
          </a:p>
        </p:txBody>
      </p:sp>
    </p:spTree>
    <p:extLst>
      <p:ext uri="{BB962C8B-B14F-4D97-AF65-F5344CB8AC3E}">
        <p14:creationId xmlns:p14="http://schemas.microsoft.com/office/powerpoint/2010/main" val="335208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agencies have specific guidance.]</a:t>
            </a:r>
            <a:endParaRPr lang="en-US" dirty="0"/>
          </a:p>
        </p:txBody>
      </p:sp>
      <p:sp>
        <p:nvSpPr>
          <p:cNvPr id="4" name="Slide Number Placeholder 3"/>
          <p:cNvSpPr>
            <a:spLocks noGrp="1"/>
          </p:cNvSpPr>
          <p:nvPr>
            <p:ph type="sldNum" sz="quarter" idx="10"/>
          </p:nvPr>
        </p:nvSpPr>
        <p:spPr/>
        <p:txBody>
          <a:bodyPr/>
          <a:lstStyle/>
          <a:p>
            <a:fld id="{A3DFD0B6-ECE1-4D97-87AA-824841AA9A67}" type="slidenum">
              <a:rPr lang="en-US" smtClean="0"/>
              <a:t>6</a:t>
            </a:fld>
            <a:endParaRPr lang="en-US" dirty="0"/>
          </a:p>
        </p:txBody>
      </p:sp>
    </p:spTree>
    <p:extLst>
      <p:ext uri="{BB962C8B-B14F-4D97-AF65-F5344CB8AC3E}">
        <p14:creationId xmlns:p14="http://schemas.microsoft.com/office/powerpoint/2010/main" val="297858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DFD0B6-ECE1-4D97-87AA-824841AA9A67}" type="slidenum">
              <a:rPr lang="en-US" smtClean="0"/>
              <a:t>7</a:t>
            </a:fld>
            <a:endParaRPr lang="en-US" dirty="0"/>
          </a:p>
        </p:txBody>
      </p:sp>
    </p:spTree>
    <p:extLst>
      <p:ext uri="{BB962C8B-B14F-4D97-AF65-F5344CB8AC3E}">
        <p14:creationId xmlns:p14="http://schemas.microsoft.com/office/powerpoint/2010/main" val="856864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19 Locations: </a:t>
            </a:r>
          </a:p>
          <a:p>
            <a:pPr defTabSz="897189" fontAlgn="base">
              <a:spcBef>
                <a:spcPct val="0"/>
              </a:spcBef>
              <a:spcAft>
                <a:spcPct val="0"/>
              </a:spcAft>
              <a:buFontTx/>
              <a:buChar char="•"/>
              <a:tabLst>
                <a:tab pos="448595" algn="l"/>
              </a:tabLst>
            </a:pPr>
            <a:r>
              <a:rPr lang="en-US" dirty="0">
                <a:solidFill>
                  <a:srgbClr val="1F497D"/>
                </a:solidFill>
                <a:latin typeface="Arial" pitchFamily="34" charset="0"/>
                <a:ea typeface="Calibri" pitchFamily="34" charset="0"/>
                <a:cs typeface="Times New Roman" pitchFamily="18" charset="0"/>
              </a:rPr>
              <a:t>Orlando, FL – Lighthouse Central Florida</a:t>
            </a:r>
            <a:endParaRPr lang="en-US" sz="1000" dirty="0">
              <a:latin typeface="Arial" pitchFamily="34" charset="0"/>
              <a:cs typeface="Arial" pitchFamily="34" charset="0"/>
            </a:endParaRPr>
          </a:p>
          <a:p>
            <a:pPr defTabSz="897189" eaLnBrk="0" fontAlgn="base" hangingPunct="0">
              <a:spcBef>
                <a:spcPct val="0"/>
              </a:spcBef>
              <a:spcAft>
                <a:spcPct val="0"/>
              </a:spcAft>
              <a:buFontTx/>
              <a:buChar char="•"/>
              <a:tabLst>
                <a:tab pos="448595" algn="l"/>
              </a:tabLst>
            </a:pPr>
            <a:r>
              <a:rPr lang="en-US" dirty="0">
                <a:solidFill>
                  <a:srgbClr val="1F497D"/>
                </a:solidFill>
                <a:latin typeface="Arial" pitchFamily="34" charset="0"/>
                <a:ea typeface="Calibri" pitchFamily="34" charset="0"/>
                <a:cs typeface="Times New Roman" pitchFamily="18" charset="0"/>
              </a:rPr>
              <a:t>Atlanta, GA -  Center For The Visually Impaired</a:t>
            </a:r>
            <a:endParaRPr lang="en-US" sz="1000" dirty="0">
              <a:latin typeface="Arial" pitchFamily="34" charset="0"/>
              <a:cs typeface="Arial" pitchFamily="34" charset="0"/>
            </a:endParaRPr>
          </a:p>
          <a:p>
            <a:pPr defTabSz="897189" eaLnBrk="0" fontAlgn="base" hangingPunct="0">
              <a:spcBef>
                <a:spcPct val="0"/>
              </a:spcBef>
              <a:spcAft>
                <a:spcPct val="0"/>
              </a:spcAft>
              <a:buFontTx/>
              <a:buChar char="•"/>
              <a:tabLst>
                <a:tab pos="448595" algn="l"/>
              </a:tabLst>
            </a:pPr>
            <a:r>
              <a:rPr lang="en-US" dirty="0">
                <a:solidFill>
                  <a:srgbClr val="1F497D"/>
                </a:solidFill>
                <a:latin typeface="Arial" pitchFamily="34" charset="0"/>
                <a:ea typeface="Calibri" pitchFamily="34" charset="0"/>
                <a:cs typeface="Times New Roman" pitchFamily="18" charset="0"/>
              </a:rPr>
              <a:t>Chicago, IL - The Chicago Lighthouse for People Who Are Blind or Visually Impaired</a:t>
            </a:r>
            <a:endParaRPr lang="en-US" sz="1000" dirty="0">
              <a:latin typeface="Arial" pitchFamily="34" charset="0"/>
              <a:cs typeface="Arial" pitchFamily="34" charset="0"/>
            </a:endParaRPr>
          </a:p>
          <a:p>
            <a:pPr defTabSz="897189" eaLnBrk="0" fontAlgn="base" hangingPunct="0">
              <a:spcBef>
                <a:spcPct val="0"/>
              </a:spcBef>
              <a:spcAft>
                <a:spcPct val="0"/>
              </a:spcAft>
              <a:buFontTx/>
              <a:buChar char="•"/>
              <a:tabLst>
                <a:tab pos="448595" algn="l"/>
              </a:tabLst>
            </a:pPr>
            <a:r>
              <a:rPr lang="en-US" dirty="0">
                <a:solidFill>
                  <a:srgbClr val="1F497D"/>
                </a:solidFill>
                <a:latin typeface="Arial" pitchFamily="34" charset="0"/>
                <a:ea typeface="Calibri" pitchFamily="34" charset="0"/>
                <a:cs typeface="Times New Roman" pitchFamily="18" charset="0"/>
              </a:rPr>
              <a:t>Buffalo, NY - Elizabeth Pierce Olmsted, M.D. Center for the Visually Impaired</a:t>
            </a:r>
            <a:endParaRPr lang="en-US" sz="1000" dirty="0">
              <a:latin typeface="Arial" pitchFamily="34" charset="0"/>
              <a:cs typeface="Arial" pitchFamily="34" charset="0"/>
            </a:endParaRPr>
          </a:p>
          <a:p>
            <a:pPr defTabSz="897189" eaLnBrk="0" fontAlgn="base" hangingPunct="0">
              <a:spcBef>
                <a:spcPct val="0"/>
              </a:spcBef>
              <a:spcAft>
                <a:spcPct val="0"/>
              </a:spcAft>
              <a:buFontTx/>
              <a:buChar char="•"/>
              <a:tabLst>
                <a:tab pos="448595" algn="l"/>
              </a:tabLst>
            </a:pPr>
            <a:r>
              <a:rPr lang="en-US" dirty="0">
                <a:solidFill>
                  <a:srgbClr val="1F497D"/>
                </a:solidFill>
                <a:latin typeface="Arial" pitchFamily="34" charset="0"/>
                <a:ea typeface="Calibri" pitchFamily="34" charset="0"/>
                <a:cs typeface="Times New Roman" pitchFamily="18" charset="0"/>
              </a:rPr>
              <a:t>Baltimore, MD - Blind Industries and Services of Maryland</a:t>
            </a:r>
            <a:endParaRPr lang="en-US" sz="1000" dirty="0">
              <a:latin typeface="Arial" pitchFamily="34" charset="0"/>
              <a:cs typeface="Arial" pitchFamily="34" charset="0"/>
            </a:endParaRPr>
          </a:p>
          <a:p>
            <a:pPr defTabSz="897189" eaLnBrk="0" fontAlgn="base" hangingPunct="0">
              <a:spcBef>
                <a:spcPct val="0"/>
              </a:spcBef>
              <a:spcAft>
                <a:spcPct val="0"/>
              </a:spcAft>
              <a:buFontTx/>
              <a:buChar char="•"/>
              <a:tabLst>
                <a:tab pos="448595" algn="l"/>
              </a:tabLst>
            </a:pPr>
            <a:r>
              <a:rPr lang="en-US" dirty="0">
                <a:solidFill>
                  <a:srgbClr val="1F497D"/>
                </a:solidFill>
                <a:latin typeface="Arial" pitchFamily="34" charset="0"/>
                <a:ea typeface="Calibri" pitchFamily="34" charset="0"/>
                <a:cs typeface="Times New Roman" pitchFamily="18" charset="0"/>
              </a:rPr>
              <a:t>Indianapolis, IN - Bosma Enterprises</a:t>
            </a:r>
            <a:endParaRPr lang="en-US" sz="1000" dirty="0">
              <a:latin typeface="Arial" pitchFamily="34" charset="0"/>
              <a:cs typeface="Arial" pitchFamily="34" charset="0"/>
            </a:endParaRPr>
          </a:p>
          <a:p>
            <a:pPr defTabSz="897189" eaLnBrk="0" fontAlgn="base" hangingPunct="0">
              <a:spcBef>
                <a:spcPct val="0"/>
              </a:spcBef>
              <a:spcAft>
                <a:spcPct val="0"/>
              </a:spcAft>
              <a:buFontTx/>
              <a:buChar char="•"/>
              <a:tabLst>
                <a:tab pos="448595" algn="l"/>
              </a:tabLst>
            </a:pPr>
            <a:r>
              <a:rPr lang="en-US" dirty="0">
                <a:solidFill>
                  <a:srgbClr val="1F497D"/>
                </a:solidFill>
                <a:latin typeface="Arial" pitchFamily="34" charset="0"/>
                <a:ea typeface="Calibri" pitchFamily="34" charset="0"/>
                <a:cs typeface="Times New Roman" pitchFamily="18" charset="0"/>
              </a:rPr>
              <a:t>Utica, NY - Central Association for the Blind and Visually Impaired</a:t>
            </a:r>
            <a:endParaRPr lang="en-US" sz="1000" dirty="0">
              <a:latin typeface="Arial" pitchFamily="34" charset="0"/>
              <a:cs typeface="Arial" pitchFamily="34" charset="0"/>
            </a:endParaRPr>
          </a:p>
          <a:p>
            <a:pPr defTabSz="897189" eaLnBrk="0" fontAlgn="base" hangingPunct="0">
              <a:spcBef>
                <a:spcPct val="0"/>
              </a:spcBef>
              <a:spcAft>
                <a:spcPct val="0"/>
              </a:spcAft>
              <a:buFontTx/>
              <a:buChar char="•"/>
              <a:tabLst>
                <a:tab pos="448595" algn="l"/>
              </a:tabLst>
            </a:pPr>
            <a:r>
              <a:rPr lang="en-US" dirty="0">
                <a:solidFill>
                  <a:srgbClr val="1F497D"/>
                </a:solidFill>
                <a:latin typeface="Arial" pitchFamily="34" charset="0"/>
                <a:ea typeface="Calibri" pitchFamily="34" charset="0"/>
                <a:cs typeface="Times New Roman" pitchFamily="18" charset="0"/>
              </a:rPr>
              <a:t>Raleigh, NC - RLCB, Inc. </a:t>
            </a:r>
            <a:endParaRPr lang="en-US" sz="1000" dirty="0">
              <a:latin typeface="Arial" pitchFamily="34" charset="0"/>
              <a:cs typeface="Arial" pitchFamily="34" charset="0"/>
            </a:endParaRPr>
          </a:p>
          <a:p>
            <a:pPr defTabSz="897189" eaLnBrk="0" fontAlgn="base" hangingPunct="0">
              <a:spcBef>
                <a:spcPct val="0"/>
              </a:spcBef>
              <a:spcAft>
                <a:spcPct val="0"/>
              </a:spcAft>
              <a:buFontTx/>
              <a:buChar char="•"/>
              <a:tabLst>
                <a:tab pos="448595" algn="l"/>
              </a:tabLst>
            </a:pPr>
            <a:r>
              <a:rPr lang="en-US" dirty="0">
                <a:solidFill>
                  <a:srgbClr val="1F497D"/>
                </a:solidFill>
                <a:latin typeface="Arial" pitchFamily="34" charset="0"/>
                <a:ea typeface="Calibri" pitchFamily="34" charset="0"/>
                <a:cs typeface="Times New Roman" pitchFamily="18" charset="0"/>
              </a:rPr>
              <a:t>Rochester, NY - Association for the Blind and Visually Impaired - Goodwill</a:t>
            </a:r>
            <a:endParaRPr lang="en-US" sz="1000" dirty="0">
              <a:latin typeface="Arial" pitchFamily="34" charset="0"/>
              <a:cs typeface="Arial" pitchFamily="34" charset="0"/>
            </a:endParaRPr>
          </a:p>
          <a:p>
            <a:pPr defTabSz="897189" eaLnBrk="0" fontAlgn="base" hangingPunct="0">
              <a:spcBef>
                <a:spcPct val="0"/>
              </a:spcBef>
              <a:spcAft>
                <a:spcPct val="0"/>
              </a:spcAft>
              <a:buFontTx/>
              <a:buChar char="•"/>
              <a:tabLst>
                <a:tab pos="448595" algn="l"/>
              </a:tabLst>
            </a:pPr>
            <a:r>
              <a:rPr lang="en-US" dirty="0">
                <a:solidFill>
                  <a:srgbClr val="1F497D"/>
                </a:solidFill>
                <a:latin typeface="Arial" pitchFamily="34" charset="0"/>
                <a:ea typeface="Calibri" pitchFamily="34" charset="0"/>
                <a:cs typeface="Times New Roman" pitchFamily="18" charset="0"/>
              </a:rPr>
              <a:t>Milwaukee, WI - Associated Industries for the Blind, Inc.</a:t>
            </a:r>
            <a:endParaRPr lang="en-US" sz="1000" dirty="0">
              <a:latin typeface="Arial" pitchFamily="34" charset="0"/>
              <a:cs typeface="Arial" pitchFamily="34" charset="0"/>
            </a:endParaRPr>
          </a:p>
          <a:p>
            <a:pPr defTabSz="897189" eaLnBrk="0" fontAlgn="base" hangingPunct="0">
              <a:spcBef>
                <a:spcPct val="0"/>
              </a:spcBef>
              <a:spcAft>
                <a:spcPct val="0"/>
              </a:spcAft>
              <a:buFontTx/>
              <a:buChar char="•"/>
              <a:tabLst>
                <a:tab pos="448595" algn="l"/>
              </a:tabLst>
            </a:pPr>
            <a:r>
              <a:rPr lang="en-US" dirty="0">
                <a:solidFill>
                  <a:srgbClr val="1F497D"/>
                </a:solidFill>
                <a:latin typeface="Arial" pitchFamily="34" charset="0"/>
                <a:ea typeface="Calibri" pitchFamily="34" charset="0"/>
                <a:cs typeface="Times New Roman" pitchFamily="18" charset="0"/>
              </a:rPr>
              <a:t>Jackson, MS - Mississippi Industries for the Blind</a:t>
            </a:r>
            <a:endParaRPr lang="en-US" sz="1000" dirty="0">
              <a:latin typeface="Arial" pitchFamily="34" charset="0"/>
              <a:cs typeface="Arial" pitchFamily="34" charset="0"/>
            </a:endParaRPr>
          </a:p>
          <a:p>
            <a:pPr defTabSz="897189" eaLnBrk="0" fontAlgn="base" hangingPunct="0">
              <a:spcBef>
                <a:spcPct val="0"/>
              </a:spcBef>
              <a:spcAft>
                <a:spcPct val="0"/>
              </a:spcAft>
              <a:buFontTx/>
              <a:buChar char="•"/>
              <a:tabLst>
                <a:tab pos="448595" algn="l"/>
              </a:tabLst>
            </a:pPr>
            <a:r>
              <a:rPr lang="en-US" dirty="0">
                <a:solidFill>
                  <a:srgbClr val="1F497D"/>
                </a:solidFill>
                <a:latin typeface="Arial" pitchFamily="34" charset="0"/>
                <a:ea typeface="Calibri" pitchFamily="34" charset="0"/>
                <a:cs typeface="Times New Roman" pitchFamily="18" charset="0"/>
              </a:rPr>
              <a:t>Little Rock, AR - Arkansas Lighthouse for the Blind</a:t>
            </a:r>
            <a:endParaRPr lang="en-US" sz="1000" dirty="0">
              <a:latin typeface="Arial" pitchFamily="34" charset="0"/>
              <a:cs typeface="Arial" pitchFamily="34" charset="0"/>
            </a:endParaRPr>
          </a:p>
          <a:p>
            <a:pPr defTabSz="897189" eaLnBrk="0" fontAlgn="base" hangingPunct="0">
              <a:spcBef>
                <a:spcPct val="0"/>
              </a:spcBef>
              <a:spcAft>
                <a:spcPct val="0"/>
              </a:spcAft>
              <a:buFontTx/>
              <a:buChar char="•"/>
              <a:tabLst>
                <a:tab pos="448595" algn="l"/>
              </a:tabLst>
            </a:pPr>
            <a:r>
              <a:rPr lang="en-US" dirty="0">
                <a:solidFill>
                  <a:srgbClr val="1F497D"/>
                </a:solidFill>
                <a:latin typeface="Arial" pitchFamily="34" charset="0"/>
                <a:ea typeface="Calibri" pitchFamily="34" charset="0"/>
                <a:cs typeface="Times New Roman" pitchFamily="18" charset="0"/>
              </a:rPr>
              <a:t>Morristown, TN - Lions Volunteer Blind Industries, Inc.</a:t>
            </a:r>
            <a:endParaRPr lang="en-US" sz="1000" dirty="0">
              <a:latin typeface="Arial" pitchFamily="34" charset="0"/>
              <a:cs typeface="Arial" pitchFamily="34" charset="0"/>
            </a:endParaRPr>
          </a:p>
          <a:p>
            <a:pPr defTabSz="897189" eaLnBrk="0" fontAlgn="base" hangingPunct="0">
              <a:spcBef>
                <a:spcPct val="0"/>
              </a:spcBef>
              <a:spcAft>
                <a:spcPct val="0"/>
              </a:spcAft>
              <a:buFontTx/>
              <a:buChar char="•"/>
              <a:tabLst>
                <a:tab pos="448595" algn="l"/>
              </a:tabLst>
            </a:pPr>
            <a:r>
              <a:rPr lang="en-US" dirty="0">
                <a:solidFill>
                  <a:srgbClr val="1F497D"/>
                </a:solidFill>
                <a:latin typeface="Arial" pitchFamily="34" charset="0"/>
                <a:ea typeface="Calibri" pitchFamily="34" charset="0"/>
                <a:cs typeface="Times New Roman" pitchFamily="18" charset="0"/>
              </a:rPr>
              <a:t>Cleveland, OH - Cleveland Sight Center</a:t>
            </a:r>
            <a:endParaRPr lang="en-US" sz="1000" dirty="0">
              <a:latin typeface="Arial" pitchFamily="34" charset="0"/>
              <a:cs typeface="Arial" pitchFamily="34" charset="0"/>
            </a:endParaRPr>
          </a:p>
          <a:p>
            <a:pPr defTabSz="897189" eaLnBrk="0" fontAlgn="base" hangingPunct="0">
              <a:spcBef>
                <a:spcPct val="0"/>
              </a:spcBef>
              <a:spcAft>
                <a:spcPct val="0"/>
              </a:spcAft>
              <a:buFontTx/>
              <a:buChar char="•"/>
              <a:tabLst>
                <a:tab pos="448595" algn="l"/>
              </a:tabLst>
            </a:pPr>
            <a:r>
              <a:rPr lang="en-US" dirty="0">
                <a:solidFill>
                  <a:srgbClr val="1F497D"/>
                </a:solidFill>
                <a:latin typeface="Arial" pitchFamily="34" charset="0"/>
                <a:ea typeface="Calibri" pitchFamily="34" charset="0"/>
                <a:cs typeface="Times New Roman" pitchFamily="18" charset="0"/>
              </a:rPr>
              <a:t>Seattle, WA - The Lighthouse for the Blind, Inc.</a:t>
            </a:r>
            <a:endParaRPr lang="en-US" sz="1000" dirty="0">
              <a:latin typeface="Arial" pitchFamily="34" charset="0"/>
              <a:cs typeface="Arial" pitchFamily="34" charset="0"/>
            </a:endParaRPr>
          </a:p>
          <a:p>
            <a:pPr defTabSz="897189" eaLnBrk="0" fontAlgn="base" hangingPunct="0">
              <a:spcBef>
                <a:spcPct val="0"/>
              </a:spcBef>
              <a:spcAft>
                <a:spcPct val="0"/>
              </a:spcAft>
              <a:buFontTx/>
              <a:buChar char="•"/>
              <a:tabLst>
                <a:tab pos="448595" algn="l"/>
              </a:tabLst>
            </a:pPr>
            <a:r>
              <a:rPr lang="en-US" dirty="0">
                <a:solidFill>
                  <a:srgbClr val="1F497D"/>
                </a:solidFill>
                <a:latin typeface="Arial" pitchFamily="34" charset="0"/>
                <a:ea typeface="Calibri" pitchFamily="34" charset="0"/>
                <a:cs typeface="Times New Roman" pitchFamily="18" charset="0"/>
              </a:rPr>
              <a:t>Dallas, TX - Dallas Lighthouse for the Blind, Inc.</a:t>
            </a:r>
            <a:endParaRPr lang="en-US" sz="1000" dirty="0">
              <a:latin typeface="Arial" pitchFamily="34" charset="0"/>
              <a:cs typeface="Arial" pitchFamily="34" charset="0"/>
            </a:endParaRPr>
          </a:p>
          <a:p>
            <a:pPr defTabSz="897189" eaLnBrk="0" fontAlgn="base" hangingPunct="0">
              <a:spcBef>
                <a:spcPct val="0"/>
              </a:spcBef>
              <a:spcAft>
                <a:spcPct val="0"/>
              </a:spcAft>
              <a:buFontTx/>
              <a:buChar char="•"/>
              <a:tabLst>
                <a:tab pos="448595" algn="l"/>
              </a:tabLst>
            </a:pPr>
            <a:r>
              <a:rPr lang="en-US" dirty="0">
                <a:solidFill>
                  <a:srgbClr val="1F497D"/>
                </a:solidFill>
                <a:latin typeface="Arial" pitchFamily="34" charset="0"/>
                <a:ea typeface="Calibri" pitchFamily="34" charset="0"/>
                <a:cs typeface="Times New Roman" pitchFamily="18" charset="0"/>
              </a:rPr>
              <a:t>San Antonio, TX - San Antonio Lighthouse for the Blind</a:t>
            </a:r>
            <a:endParaRPr lang="en-US" sz="1000" dirty="0">
              <a:latin typeface="Arial" pitchFamily="34" charset="0"/>
              <a:cs typeface="Arial" pitchFamily="34" charset="0"/>
            </a:endParaRPr>
          </a:p>
          <a:p>
            <a:pPr defTabSz="897189" eaLnBrk="0" fontAlgn="base" hangingPunct="0">
              <a:spcBef>
                <a:spcPct val="0"/>
              </a:spcBef>
              <a:spcAft>
                <a:spcPct val="0"/>
              </a:spcAft>
              <a:buFontTx/>
              <a:buChar char="•"/>
              <a:tabLst>
                <a:tab pos="448595" algn="l"/>
              </a:tabLst>
            </a:pPr>
            <a:r>
              <a:rPr lang="en-US" dirty="0">
                <a:solidFill>
                  <a:srgbClr val="1F497D"/>
                </a:solidFill>
                <a:latin typeface="Arial" pitchFamily="34" charset="0"/>
                <a:ea typeface="Calibri" pitchFamily="34" charset="0"/>
                <a:cs typeface="Times New Roman" pitchFamily="18" charset="0"/>
              </a:rPr>
              <a:t>Winston-Salem, NC - Winston-Salem Industries for the Blind, Inc.</a:t>
            </a:r>
            <a:endParaRPr lang="en-US" sz="1000" dirty="0">
              <a:latin typeface="Arial" pitchFamily="34" charset="0"/>
              <a:cs typeface="Arial" pitchFamily="34" charset="0"/>
            </a:endParaRPr>
          </a:p>
          <a:p>
            <a:pPr defTabSz="897189" eaLnBrk="0" fontAlgn="base" hangingPunct="0">
              <a:spcBef>
                <a:spcPct val="0"/>
              </a:spcBef>
              <a:spcAft>
                <a:spcPct val="0"/>
              </a:spcAft>
              <a:buFontTx/>
              <a:buChar char="•"/>
              <a:tabLst>
                <a:tab pos="448595" algn="l"/>
              </a:tabLst>
            </a:pPr>
            <a:r>
              <a:rPr lang="en-US" dirty="0">
                <a:solidFill>
                  <a:srgbClr val="1F497D"/>
                </a:solidFill>
                <a:latin typeface="Arial" pitchFamily="34" charset="0"/>
                <a:ea typeface="Calibri" pitchFamily="34" charset="0"/>
                <a:cs typeface="Times New Roman" pitchFamily="18" charset="0"/>
              </a:rPr>
              <a:t>Kansas, MO - Alphapointe Association for the Blind</a:t>
            </a:r>
            <a:endParaRPr lang="en-US" sz="200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E5EB84F6-66A1-9F40-A706-9F07361E4F75}" type="slidenum">
              <a:rPr lang="en-US" smtClean="0"/>
              <a:pPr/>
              <a:t>15</a:t>
            </a:fld>
            <a:endParaRPr lang="en-US" dirty="0"/>
          </a:p>
        </p:txBody>
      </p:sp>
    </p:spTree>
    <p:extLst>
      <p:ext uri="{BB962C8B-B14F-4D97-AF65-F5344CB8AC3E}">
        <p14:creationId xmlns:p14="http://schemas.microsoft.com/office/powerpoint/2010/main" val="437401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B84F6-66A1-9F40-A706-9F07361E4F75}" type="slidenum">
              <a:rPr lang="en-US" smtClean="0"/>
              <a:pPr/>
              <a:t>16</a:t>
            </a:fld>
            <a:endParaRPr lang="en-US" dirty="0"/>
          </a:p>
        </p:txBody>
      </p:sp>
    </p:spTree>
    <p:extLst>
      <p:ext uri="{BB962C8B-B14F-4D97-AF65-F5344CB8AC3E}">
        <p14:creationId xmlns:p14="http://schemas.microsoft.com/office/powerpoint/2010/main" val="2027574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B84F6-66A1-9F40-A706-9F07361E4F75}" type="slidenum">
              <a:rPr lang="en-US" smtClean="0"/>
              <a:pPr/>
              <a:t>17</a:t>
            </a:fld>
            <a:endParaRPr lang="en-US" dirty="0"/>
          </a:p>
        </p:txBody>
      </p:sp>
    </p:spTree>
    <p:extLst>
      <p:ext uri="{BB962C8B-B14F-4D97-AF65-F5344CB8AC3E}">
        <p14:creationId xmlns:p14="http://schemas.microsoft.com/office/powerpoint/2010/main" val="2027574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0" name="Picture 9" descr="cover.jpg"/>
          <p:cNvPicPr>
            <a:picLocks noChangeAspect="1"/>
          </p:cNvPicPr>
          <p:nvPr userDrawn="1"/>
        </p:nvPicPr>
        <p:blipFill>
          <a:blip r:embed="rId2"/>
          <a:stretch>
            <a:fillRect/>
          </a:stretch>
        </p:blipFill>
        <p:spPr>
          <a:xfrm>
            <a:off x="0" y="0"/>
            <a:ext cx="9144000" cy="6858000"/>
          </a:xfrm>
          <a:prstGeom prst="rect">
            <a:avLst/>
          </a:prstGeom>
        </p:spPr>
      </p:pic>
      <p:sp>
        <p:nvSpPr>
          <p:cNvPr id="9" name="TextBox 8"/>
          <p:cNvSpPr txBox="1"/>
          <p:nvPr/>
        </p:nvSpPr>
        <p:spPr>
          <a:xfrm>
            <a:off x="4572001" y="5876165"/>
            <a:ext cx="4114800" cy="123111"/>
          </a:xfrm>
          <a:prstGeom prst="rect">
            <a:avLst/>
          </a:prstGeom>
          <a:noFill/>
        </p:spPr>
        <p:txBody>
          <a:bodyPr wrap="square" lIns="0" tIns="0" rIns="0" bIns="0" rtlCol="0" anchor="ctr" anchorCtr="0">
            <a:noAutofit/>
          </a:bodyPr>
          <a:lstStyle/>
          <a:p>
            <a:pPr algn="r" defTabSz="457200"/>
            <a:r>
              <a:rPr lang="en-US" sz="800" dirty="0" smtClean="0">
                <a:solidFill>
                  <a:srgbClr val="303D3B"/>
                </a:solidFill>
                <a:cs typeface="Franklin Gothic Book"/>
              </a:rPr>
              <a:t>Jeffrey Birch, </a:t>
            </a:r>
            <a:r>
              <a:rPr lang="en-US" sz="800" i="1" dirty="0" smtClean="0">
                <a:solidFill>
                  <a:srgbClr val="303D3B"/>
                </a:solidFill>
                <a:cs typeface="Franklin Gothic Book"/>
              </a:rPr>
              <a:t>Acting Director  </a:t>
            </a:r>
            <a:r>
              <a:rPr lang="en-US" sz="800" b="1" dirty="0" err="1" smtClean="0">
                <a:solidFill>
                  <a:srgbClr val="303D3B"/>
                </a:solidFill>
                <a:cs typeface="Franklin Gothic Book"/>
              </a:rPr>
              <a:t>www.fai.gov</a:t>
            </a:r>
            <a:endParaRPr lang="en-US" sz="800" dirty="0">
              <a:solidFill>
                <a:srgbClr val="303D3B"/>
              </a:solidFill>
              <a:cs typeface="Franklin Gothic Book"/>
            </a:endParaRPr>
          </a:p>
        </p:txBody>
      </p:sp>
      <p:sp>
        <p:nvSpPr>
          <p:cNvPr id="12" name="Title 11"/>
          <p:cNvSpPr>
            <a:spLocks noGrp="1"/>
          </p:cNvSpPr>
          <p:nvPr>
            <p:ph type="title" hasCustomPrompt="1"/>
          </p:nvPr>
        </p:nvSpPr>
        <p:spPr>
          <a:xfrm>
            <a:off x="463550" y="3294014"/>
            <a:ext cx="8223250" cy="631636"/>
          </a:xfrm>
        </p:spPr>
        <p:txBody>
          <a:bodyPr/>
          <a:lstStyle>
            <a:lvl1pPr>
              <a:defRPr>
                <a:solidFill>
                  <a:schemeClr val="tx1"/>
                </a:solidFill>
              </a:defRPr>
            </a:lvl1pPr>
          </a:lstStyle>
          <a:p>
            <a:r>
              <a:rPr lang="en-US" dirty="0" smtClean="0"/>
              <a:t>Presentation Title</a:t>
            </a:r>
            <a:endParaRPr lang="en-US" dirty="0"/>
          </a:p>
        </p:txBody>
      </p:sp>
      <p:sp>
        <p:nvSpPr>
          <p:cNvPr id="14" name="Text Placeholder 13"/>
          <p:cNvSpPr>
            <a:spLocks noGrp="1"/>
          </p:cNvSpPr>
          <p:nvPr>
            <p:ph type="body" sz="quarter" idx="10" hasCustomPrompt="1"/>
          </p:nvPr>
        </p:nvSpPr>
        <p:spPr>
          <a:xfrm>
            <a:off x="455613" y="3925888"/>
            <a:ext cx="8231187" cy="1240677"/>
          </a:xfrm>
        </p:spPr>
        <p:txBody>
          <a:bodyPr>
            <a:noAutofit/>
          </a:bodyPr>
          <a:lstStyle>
            <a:lvl1pPr>
              <a:buNone/>
              <a:defRPr sz="2400">
                <a:solidFill>
                  <a:schemeClr val="tx2"/>
                </a:solidFill>
              </a:defRPr>
            </a:lvl1pPr>
          </a:lstStyle>
          <a:p>
            <a:pPr lvl="0"/>
            <a:r>
              <a:rPr lang="en-US" dirty="0" smtClean="0"/>
              <a:t>Presentation Subhead</a:t>
            </a:r>
            <a:endParaRPr lang="en-US" dirty="0"/>
          </a:p>
        </p:txBody>
      </p:sp>
      <p:sp>
        <p:nvSpPr>
          <p:cNvPr id="15" name="Text Placeholder 13"/>
          <p:cNvSpPr>
            <a:spLocks noGrp="1"/>
          </p:cNvSpPr>
          <p:nvPr>
            <p:ph type="body" sz="quarter" idx="11" hasCustomPrompt="1"/>
          </p:nvPr>
        </p:nvSpPr>
        <p:spPr>
          <a:xfrm>
            <a:off x="455613" y="5502594"/>
            <a:ext cx="4116387" cy="300141"/>
          </a:xfrm>
        </p:spPr>
        <p:txBody>
          <a:bodyPr>
            <a:noAutofit/>
          </a:bodyPr>
          <a:lstStyle>
            <a:lvl1pPr>
              <a:buNone/>
              <a:defRPr sz="1400">
                <a:solidFill>
                  <a:schemeClr val="tx2"/>
                </a:solidFill>
              </a:defRPr>
            </a:lvl1pPr>
          </a:lstStyle>
          <a:p>
            <a:pPr lvl="0"/>
            <a:r>
              <a:rPr lang="en-US" dirty="0" smtClean="0"/>
              <a:t>Presenter Name</a:t>
            </a:r>
            <a:endParaRPr lang="en-US" dirty="0"/>
          </a:p>
        </p:txBody>
      </p:sp>
      <p:sp>
        <p:nvSpPr>
          <p:cNvPr id="16" name="Text Placeholder 13"/>
          <p:cNvSpPr>
            <a:spLocks noGrp="1"/>
          </p:cNvSpPr>
          <p:nvPr>
            <p:ph type="body" sz="quarter" idx="12" hasCustomPrompt="1"/>
          </p:nvPr>
        </p:nvSpPr>
        <p:spPr>
          <a:xfrm>
            <a:off x="455613" y="5802735"/>
            <a:ext cx="4116387" cy="300141"/>
          </a:xfrm>
        </p:spPr>
        <p:txBody>
          <a:bodyPr>
            <a:noAutofit/>
          </a:bodyPr>
          <a:lstStyle>
            <a:lvl1pPr>
              <a:buNone/>
              <a:defRPr sz="1400">
                <a:solidFill>
                  <a:schemeClr val="tx2"/>
                </a:solidFill>
              </a:defRPr>
            </a:lvl1pPr>
          </a:lstStyle>
          <a:p>
            <a:pPr lvl="0"/>
            <a:r>
              <a:rPr lang="en-US" dirty="0" smtClean="0"/>
              <a:t>Date</a:t>
            </a:r>
            <a:endParaRPr lang="en-US" dirty="0"/>
          </a:p>
        </p:txBody>
      </p:sp>
    </p:spTree>
    <p:extLst>
      <p:ext uri="{BB962C8B-B14F-4D97-AF65-F5344CB8AC3E}">
        <p14:creationId xmlns:p14="http://schemas.microsoft.com/office/powerpoint/2010/main" val="2021509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Text – 2 Columns</a:t>
            </a:r>
            <a:endParaRPr lang="en-US" dirty="0"/>
          </a:p>
        </p:txBody>
      </p:sp>
      <p:sp>
        <p:nvSpPr>
          <p:cNvPr id="5" name="Content Placeholder 4"/>
          <p:cNvSpPr>
            <a:spLocks noGrp="1"/>
          </p:cNvSpPr>
          <p:nvPr>
            <p:ph sz="quarter" idx="11" hasCustomPrompt="1"/>
          </p:nvPr>
        </p:nvSpPr>
        <p:spPr>
          <a:xfrm>
            <a:off x="463550" y="1282700"/>
            <a:ext cx="8223250" cy="5119689"/>
          </a:xfrm>
        </p:spPr>
        <p:txBody>
          <a:bodyPr numCol="2" spcCol="457200">
            <a:normAutofit/>
          </a:bodyPr>
          <a:lstStyle>
            <a:lvl1pPr marL="0" marR="0" indent="0" algn="l" defTabSz="457200" rtl="0" eaLnBrk="1" fontAlgn="auto" latinLnBrk="0" hangingPunct="1">
              <a:lnSpc>
                <a:spcPct val="100000"/>
              </a:lnSpc>
              <a:spcBef>
                <a:spcPts val="1800"/>
              </a:spcBef>
              <a:spcAft>
                <a:spcPts val="0"/>
              </a:spcAft>
              <a:buClrTx/>
              <a:buSzPct val="100000"/>
              <a:buFont typeface="Arial"/>
              <a:buNone/>
              <a:tabLst/>
              <a:defRPr sz="2500"/>
            </a:lvl1pPr>
          </a:lstStyle>
          <a:p>
            <a:pPr lvl="0"/>
            <a:r>
              <a:rPr lang="en-US" dirty="0" err="1" smtClean="0"/>
              <a:t>Que</a:t>
            </a:r>
            <a:r>
              <a:rPr lang="en-US" dirty="0" smtClean="0"/>
              <a:t> </a:t>
            </a:r>
            <a:r>
              <a:rPr lang="pt-BR" dirty="0" err="1" smtClean="0"/>
              <a:t>rererib</a:t>
            </a:r>
            <a:r>
              <a:rPr lang="pt-BR" dirty="0" smtClean="0"/>
              <a:t> </a:t>
            </a:r>
            <a:r>
              <a:rPr lang="pt-BR" dirty="0" err="1" smtClean="0"/>
              <a:t>earcipsunt</a:t>
            </a:r>
            <a:r>
              <a:rPr lang="pt-BR" dirty="0" smtClean="0"/>
              <a:t> et </a:t>
            </a:r>
            <a:r>
              <a:rPr lang="pt-BR" dirty="0" err="1" smtClean="0"/>
              <a:t>moluptas</a:t>
            </a:r>
            <a:r>
              <a:rPr lang="pt-BR" dirty="0" smtClean="0"/>
              <a:t> </a:t>
            </a:r>
            <a:r>
              <a:rPr lang="pt-BR" dirty="0" err="1" smtClean="0"/>
              <a:t>explantibus</a:t>
            </a:r>
            <a:r>
              <a:rPr lang="pt-BR" dirty="0" smtClean="0"/>
              <a:t> mil et </a:t>
            </a:r>
            <a:r>
              <a:rPr lang="pt-BR" dirty="0" err="1" smtClean="0"/>
              <a:t>laudit</a:t>
            </a:r>
            <a:r>
              <a:rPr lang="pt-BR" dirty="0" smtClean="0"/>
              <a:t> </a:t>
            </a:r>
            <a:r>
              <a:rPr lang="pt-BR" dirty="0" err="1" smtClean="0"/>
              <a:t>to</a:t>
            </a:r>
            <a:r>
              <a:rPr lang="pt-BR" dirty="0" smtClean="0"/>
              <a:t> </a:t>
            </a:r>
            <a:r>
              <a:rPr lang="pt-BR" dirty="0" err="1" smtClean="0"/>
              <a:t>omnimus</a:t>
            </a:r>
            <a:r>
              <a:rPr lang="pt-BR" dirty="0" smtClean="0"/>
              <a:t> </a:t>
            </a:r>
            <a:r>
              <a:rPr lang="pt-BR" dirty="0" err="1" smtClean="0"/>
              <a:t>simil</a:t>
            </a:r>
            <a:r>
              <a:rPr lang="pt-BR" dirty="0" smtClean="0"/>
              <a:t> </a:t>
            </a:r>
            <a:r>
              <a:rPr lang="pt-BR" dirty="0" err="1" smtClean="0"/>
              <a:t>ipiciam</a:t>
            </a:r>
            <a:r>
              <a:rPr lang="pt-BR" dirty="0" smtClean="0"/>
              <a:t> </a:t>
            </a:r>
            <a:r>
              <a:rPr lang="pt-BR" dirty="0" err="1" smtClean="0"/>
              <a:t>conseque</a:t>
            </a:r>
            <a:r>
              <a:rPr lang="pt-BR" dirty="0" smtClean="0"/>
              <a:t> que </a:t>
            </a:r>
            <a:r>
              <a:rPr lang="pt-BR" dirty="0" err="1" smtClean="0"/>
              <a:t>voloreped</a:t>
            </a:r>
            <a:r>
              <a:rPr lang="pt-BR" dirty="0" smtClean="0"/>
              <a:t> </a:t>
            </a:r>
            <a:r>
              <a:rPr lang="pt-BR" dirty="0" err="1" smtClean="0"/>
              <a:t>quia</a:t>
            </a:r>
            <a:r>
              <a:rPr lang="pt-BR" dirty="0" smtClean="0"/>
              <a:t> </a:t>
            </a:r>
            <a:r>
              <a:rPr lang="pt-BR" dirty="0" err="1" smtClean="0"/>
              <a:t>quuntium</a:t>
            </a:r>
            <a:r>
              <a:rPr lang="pt-BR" dirty="0" smtClean="0"/>
              <a:t> </a:t>
            </a:r>
            <a:r>
              <a:rPr lang="pt-BR" dirty="0" err="1" smtClean="0"/>
              <a:t>eum</a:t>
            </a:r>
            <a:r>
              <a:rPr lang="pt-BR" dirty="0" smtClean="0"/>
              <a:t> </a:t>
            </a:r>
            <a:r>
              <a:rPr lang="pt-BR" dirty="0" err="1" smtClean="0"/>
              <a:t>re</a:t>
            </a:r>
            <a:r>
              <a:rPr lang="pt-BR" dirty="0" smtClean="0"/>
              <a:t> nos </a:t>
            </a:r>
            <a:r>
              <a:rPr lang="pt-BR" dirty="0" err="1" smtClean="0"/>
              <a:t>nusandam</a:t>
            </a:r>
            <a:r>
              <a:rPr lang="pt-BR" dirty="0" smtClean="0"/>
              <a:t> </a:t>
            </a:r>
            <a:r>
              <a:rPr lang="pt-BR" dirty="0" err="1" smtClean="0"/>
              <a:t>sincia</a:t>
            </a:r>
            <a:r>
              <a:rPr lang="pt-BR" dirty="0" smtClean="0"/>
              <a:t> </a:t>
            </a:r>
            <a:r>
              <a:rPr lang="pt-BR" dirty="0" err="1" smtClean="0"/>
              <a:t>sam</a:t>
            </a:r>
            <a:r>
              <a:rPr lang="pt-BR" dirty="0" smtClean="0"/>
              <a:t> </a:t>
            </a:r>
            <a:r>
              <a:rPr lang="pt-BR" dirty="0" err="1" smtClean="0"/>
              <a:t>aliqui</a:t>
            </a:r>
            <a:r>
              <a:rPr lang="pt-BR" dirty="0" smtClean="0"/>
              <a:t> te </a:t>
            </a:r>
            <a:r>
              <a:rPr lang="pt-BR" dirty="0" err="1" smtClean="0"/>
              <a:t>enihitatia</a:t>
            </a:r>
            <a:r>
              <a:rPr lang="pt-BR" dirty="0" smtClean="0"/>
              <a:t> </a:t>
            </a:r>
            <a:r>
              <a:rPr lang="pt-BR" dirty="0" err="1" smtClean="0"/>
              <a:t>sit</a:t>
            </a:r>
            <a:r>
              <a:rPr lang="pt-BR" dirty="0" smtClean="0"/>
              <a:t> </a:t>
            </a:r>
            <a:r>
              <a:rPr lang="pt-BR" dirty="0" err="1" smtClean="0"/>
              <a:t>volest</a:t>
            </a:r>
            <a:r>
              <a:rPr lang="pt-BR" dirty="0" smtClean="0"/>
              <a:t> </a:t>
            </a:r>
            <a:r>
              <a:rPr lang="pt-BR" dirty="0" err="1" smtClean="0"/>
              <a:t>velento</a:t>
            </a:r>
            <a:r>
              <a:rPr lang="pt-BR" dirty="0" smtClean="0"/>
              <a:t> </a:t>
            </a:r>
            <a:r>
              <a:rPr lang="pt-BR" dirty="0" err="1" smtClean="0"/>
              <a:t>tempor</a:t>
            </a:r>
            <a:r>
              <a:rPr lang="pt-BR" dirty="0" smtClean="0"/>
              <a:t> rem que </a:t>
            </a:r>
            <a:r>
              <a:rPr lang="pt-BR" dirty="0" err="1" smtClean="0"/>
              <a:t>libus</a:t>
            </a:r>
            <a:r>
              <a:rPr lang="pt-BR" dirty="0" smtClean="0"/>
              <a:t> </a:t>
            </a:r>
            <a:r>
              <a:rPr lang="pt-BR" dirty="0" err="1" smtClean="0"/>
              <a:t>eserupt</a:t>
            </a:r>
            <a:r>
              <a:rPr lang="pt-BR" dirty="0" smtClean="0"/>
              <a:t> </a:t>
            </a:r>
            <a:r>
              <a:rPr lang="pt-BR" dirty="0" err="1" smtClean="0"/>
              <a:t>atiori</a:t>
            </a:r>
            <a:r>
              <a:rPr lang="pt-BR" dirty="0" smtClean="0"/>
              <a:t> </a:t>
            </a:r>
            <a:r>
              <a:rPr lang="pt-BR" dirty="0" err="1" smtClean="0"/>
              <a:t>sequo</a:t>
            </a:r>
            <a:r>
              <a:rPr lang="pt-BR" dirty="0" smtClean="0"/>
              <a:t> omnis et </a:t>
            </a:r>
            <a:r>
              <a:rPr lang="pt-BR" dirty="0" err="1" smtClean="0"/>
              <a:t>audis</a:t>
            </a:r>
            <a:r>
              <a:rPr lang="pt-BR" dirty="0" smtClean="0"/>
              <a:t> </a:t>
            </a:r>
            <a:r>
              <a:rPr lang="pt-BR" dirty="0" err="1" smtClean="0"/>
              <a:t>am</a:t>
            </a:r>
            <a:r>
              <a:rPr lang="pt-BR" dirty="0" smtClean="0"/>
              <a:t> </a:t>
            </a:r>
            <a:r>
              <a:rPr lang="pt-BR" dirty="0" err="1" smtClean="0"/>
              <a:t>aut</a:t>
            </a:r>
            <a:r>
              <a:rPr lang="pt-BR" dirty="0" smtClean="0"/>
              <a:t> </a:t>
            </a:r>
            <a:r>
              <a:rPr lang="pt-BR" dirty="0" err="1" smtClean="0"/>
              <a:t>molor</a:t>
            </a:r>
            <a:r>
              <a:rPr lang="pt-BR" dirty="0" smtClean="0"/>
              <a:t> </a:t>
            </a:r>
            <a:r>
              <a:rPr lang="pt-BR" dirty="0" err="1" smtClean="0"/>
              <a:t>magnatiae</a:t>
            </a:r>
            <a:r>
              <a:rPr lang="pt-BR" dirty="0" smtClean="0"/>
              <a:t> </a:t>
            </a:r>
            <a:r>
              <a:rPr lang="pt-BR" dirty="0" err="1" smtClean="0"/>
              <a:t>quiamus</a:t>
            </a:r>
            <a:r>
              <a:rPr lang="pt-BR" dirty="0" smtClean="0"/>
              <a:t> </a:t>
            </a:r>
            <a:r>
              <a:rPr lang="pt-BR" dirty="0" err="1" smtClean="0"/>
              <a:t>sectur</a:t>
            </a:r>
            <a:r>
              <a:rPr lang="pt-BR" dirty="0" smtClean="0"/>
              <a:t> </a:t>
            </a:r>
            <a:r>
              <a:rPr lang="pt-BR" dirty="0" err="1" smtClean="0"/>
              <a:t>istiant</a:t>
            </a:r>
            <a:r>
              <a:rPr lang="pt-BR" dirty="0" smtClean="0"/>
              <a:t> </a:t>
            </a:r>
            <a:r>
              <a:rPr lang="pt-BR" dirty="0" err="1" smtClean="0"/>
              <a:t>orporei</a:t>
            </a:r>
            <a:r>
              <a:rPr lang="pt-BR" dirty="0" smtClean="0"/>
              <a:t> </a:t>
            </a:r>
            <a:r>
              <a:rPr lang="pt-BR" dirty="0" err="1" smtClean="0"/>
              <a:t>cipsam</a:t>
            </a:r>
            <a:r>
              <a:rPr lang="pt-BR" dirty="0" smtClean="0"/>
              <a:t> est es </a:t>
            </a:r>
            <a:r>
              <a:rPr lang="pt-BR" dirty="0" err="1" smtClean="0"/>
              <a:t>ilitia</a:t>
            </a:r>
            <a:r>
              <a:rPr lang="pt-BR" dirty="0" smtClean="0"/>
              <a:t> </a:t>
            </a:r>
            <a:r>
              <a:rPr lang="pt-BR" dirty="0" err="1" smtClean="0"/>
              <a:t>ditat</a:t>
            </a:r>
            <a:r>
              <a:rPr lang="pt-BR" dirty="0" smtClean="0"/>
              <a:t> </a:t>
            </a:r>
            <a:r>
              <a:rPr lang="pt-BR" dirty="0" err="1" smtClean="0"/>
              <a:t>vid</a:t>
            </a:r>
            <a:r>
              <a:rPr lang="pt-BR" dirty="0" smtClean="0"/>
              <a:t> quo </a:t>
            </a:r>
            <a:r>
              <a:rPr lang="pt-BR" dirty="0" err="1" smtClean="0"/>
              <a:t>ipit</a:t>
            </a:r>
            <a:r>
              <a:rPr lang="pt-BR" dirty="0" smtClean="0"/>
              <a:t> </a:t>
            </a:r>
            <a:r>
              <a:rPr lang="pt-BR" dirty="0" err="1" smtClean="0"/>
              <a:t>volorerum</a:t>
            </a:r>
            <a:r>
              <a:rPr lang="pt-BR" dirty="0" smtClean="0"/>
              <a:t> est </a:t>
            </a:r>
            <a:r>
              <a:rPr lang="pt-BR" dirty="0" err="1" smtClean="0"/>
              <a:t>aut</a:t>
            </a:r>
            <a:r>
              <a:rPr lang="pt-BR" dirty="0" smtClean="0"/>
              <a:t> </a:t>
            </a:r>
            <a:r>
              <a:rPr lang="pt-BR" dirty="0" err="1" smtClean="0"/>
              <a:t>experibus</a:t>
            </a:r>
            <a:r>
              <a:rPr lang="pt-BR" dirty="0" smtClean="0"/>
              <a:t> </a:t>
            </a:r>
            <a:r>
              <a:rPr lang="pt-BR" dirty="0" err="1" smtClean="0"/>
              <a:t>etur</a:t>
            </a:r>
            <a:r>
              <a:rPr lang="pt-BR" dirty="0" smtClean="0"/>
              <a:t> </a:t>
            </a:r>
            <a:r>
              <a:rPr lang="pt-BR" dirty="0" err="1" smtClean="0"/>
              <a:t>tenestis</a:t>
            </a:r>
            <a:r>
              <a:rPr lang="pt-BR" dirty="0" smtClean="0"/>
              <a:t> </a:t>
            </a:r>
            <a:r>
              <a:rPr lang="pt-BR" dirty="0" err="1" smtClean="0"/>
              <a:t>mo</a:t>
            </a:r>
            <a:r>
              <a:rPr lang="pt-BR" dirty="0" smtClean="0"/>
              <a:t> </a:t>
            </a:r>
            <a:r>
              <a:rPr lang="pt-BR" dirty="0" err="1" smtClean="0"/>
              <a:t>endi</a:t>
            </a:r>
            <a:r>
              <a:rPr lang="pt-BR" dirty="0" smtClean="0"/>
              <a:t> </a:t>
            </a:r>
            <a:r>
              <a:rPr lang="pt-BR" dirty="0" err="1" smtClean="0"/>
              <a:t>omnim</a:t>
            </a:r>
            <a:r>
              <a:rPr lang="pt-BR" dirty="0" smtClean="0"/>
              <a:t> </a:t>
            </a:r>
            <a:r>
              <a:rPr lang="pt-BR" dirty="0" err="1" smtClean="0"/>
              <a:t>quam</a:t>
            </a:r>
            <a:r>
              <a:rPr lang="pt-BR" dirty="0" smtClean="0"/>
              <a:t> </a:t>
            </a:r>
            <a:r>
              <a:rPr lang="pt-BR" dirty="0" err="1" smtClean="0"/>
              <a:t>aliquo</a:t>
            </a:r>
            <a:r>
              <a:rPr lang="pt-BR" dirty="0" smtClean="0"/>
              <a:t> te </a:t>
            </a:r>
            <a:r>
              <a:rPr lang="pt-BR" dirty="0" err="1" smtClean="0"/>
              <a:t>coreici</a:t>
            </a:r>
            <a:r>
              <a:rPr lang="pt-BR" dirty="0" smtClean="0"/>
              <a:t> ut </a:t>
            </a:r>
            <a:r>
              <a:rPr lang="pt-BR" dirty="0" err="1" smtClean="0"/>
              <a:t>venecea</a:t>
            </a:r>
            <a:r>
              <a:rPr lang="pt-BR" dirty="0" smtClean="0"/>
              <a:t> </a:t>
            </a:r>
            <a:r>
              <a:rPr lang="pt-BR" dirty="0" err="1" smtClean="0"/>
              <a:t>eat</a:t>
            </a:r>
            <a:r>
              <a:rPr lang="pt-BR" dirty="0" smtClean="0"/>
              <a:t> </a:t>
            </a:r>
            <a:r>
              <a:rPr lang="pt-BR" dirty="0" err="1" smtClean="0"/>
              <a:t>volore</a:t>
            </a:r>
            <a:r>
              <a:rPr lang="pt-BR" dirty="0" smtClean="0"/>
              <a:t> </a:t>
            </a:r>
            <a:r>
              <a:rPr lang="pt-BR" dirty="0" err="1" smtClean="0"/>
              <a:t>dem</a:t>
            </a:r>
            <a:r>
              <a:rPr lang="pt-BR" dirty="0" smtClean="0"/>
              <a:t> res </a:t>
            </a:r>
            <a:r>
              <a:rPr lang="pt-BR" dirty="0" err="1" smtClean="0"/>
              <a:t>alit</a:t>
            </a:r>
            <a:r>
              <a:rPr lang="pt-BR" dirty="0" smtClean="0"/>
              <a:t> </a:t>
            </a:r>
            <a:r>
              <a:rPr lang="pt-BR" dirty="0" err="1" smtClean="0"/>
              <a:t>plit</a:t>
            </a:r>
            <a:r>
              <a:rPr lang="pt-BR" dirty="0" smtClean="0"/>
              <a:t> te </a:t>
            </a:r>
            <a:r>
              <a:rPr lang="pt-BR" dirty="0" err="1" smtClean="0"/>
              <a:t>vellaut</a:t>
            </a:r>
            <a:r>
              <a:rPr lang="pt-BR" dirty="0" smtClean="0"/>
              <a:t> es </a:t>
            </a:r>
            <a:r>
              <a:rPr lang="pt-BR" dirty="0" err="1" smtClean="0"/>
              <a:t>eos</a:t>
            </a:r>
            <a:r>
              <a:rPr lang="pt-BR" dirty="0" smtClean="0"/>
              <a:t> </a:t>
            </a:r>
            <a:r>
              <a:rPr lang="pt-BR" dirty="0" err="1" smtClean="0"/>
              <a:t>dit</a:t>
            </a:r>
            <a:r>
              <a:rPr lang="pt-BR" dirty="0" smtClean="0"/>
              <a:t> </a:t>
            </a:r>
            <a:r>
              <a:rPr lang="pt-BR" dirty="0" err="1" smtClean="0"/>
              <a:t>aut</a:t>
            </a:r>
            <a:r>
              <a:rPr lang="pt-BR" dirty="0" smtClean="0"/>
              <a:t> labores </a:t>
            </a:r>
            <a:r>
              <a:rPr lang="pt-BR" dirty="0" err="1" smtClean="0"/>
              <a:t>sit</a:t>
            </a:r>
            <a:r>
              <a:rPr lang="pt-BR" dirty="0" smtClean="0"/>
              <a:t> rem </a:t>
            </a:r>
            <a:r>
              <a:rPr lang="pt-BR" dirty="0" err="1" smtClean="0"/>
              <a:t>qui</a:t>
            </a:r>
            <a:r>
              <a:rPr lang="pt-BR" dirty="0" smtClean="0"/>
              <a:t> </a:t>
            </a:r>
            <a:r>
              <a:rPr lang="pt-BR" dirty="0" err="1" smtClean="0"/>
              <a:t>tendisi</a:t>
            </a:r>
            <a:r>
              <a:rPr lang="pt-BR" dirty="0" smtClean="0"/>
              <a:t> </a:t>
            </a:r>
            <a:r>
              <a:rPr lang="pt-BR" dirty="0" err="1" smtClean="0"/>
              <a:t>volorib</a:t>
            </a:r>
            <a:r>
              <a:rPr lang="pt-BR" dirty="0" smtClean="0"/>
              <a:t> </a:t>
            </a:r>
            <a:r>
              <a:rPr lang="pt-BR" dirty="0" err="1" smtClean="0"/>
              <a:t>uscimin</a:t>
            </a:r>
            <a:r>
              <a:rPr lang="pt-BR" dirty="0" smtClean="0"/>
              <a:t> </a:t>
            </a:r>
            <a:r>
              <a:rPr lang="pt-BR" dirty="0" err="1" smtClean="0"/>
              <a:t>cimpos</a:t>
            </a:r>
            <a:r>
              <a:rPr lang="pt-BR" dirty="0" smtClean="0"/>
              <a:t> sitio </a:t>
            </a:r>
            <a:r>
              <a:rPr lang="pt-BR" dirty="0" err="1" smtClean="0"/>
              <a:t>blaborem</a:t>
            </a:r>
            <a:r>
              <a:rPr lang="pt-BR" dirty="0" smtClean="0"/>
              <a:t> </a:t>
            </a:r>
            <a:r>
              <a:rPr lang="pt-BR" dirty="0" err="1" smtClean="0"/>
              <a:t>eum</a:t>
            </a:r>
            <a:r>
              <a:rPr lang="pt-BR" dirty="0" smtClean="0"/>
              <a:t> ne </a:t>
            </a:r>
            <a:r>
              <a:rPr lang="pt-BR" dirty="0" err="1" smtClean="0"/>
              <a:t>volupta</a:t>
            </a:r>
            <a:r>
              <a:rPr lang="pt-BR" dirty="0" smtClean="0"/>
              <a:t> </a:t>
            </a:r>
            <a:r>
              <a:rPr lang="pt-BR" dirty="0" err="1" smtClean="0"/>
              <a:t>temporior</a:t>
            </a:r>
            <a:r>
              <a:rPr lang="pt-BR" dirty="0" smtClean="0"/>
              <a:t> a </a:t>
            </a:r>
            <a:r>
              <a:rPr lang="pt-BR" dirty="0" err="1" smtClean="0"/>
              <a:t>dignis</a:t>
            </a:r>
            <a:r>
              <a:rPr lang="pt-BR" dirty="0" smtClean="0"/>
              <a:t> </a:t>
            </a:r>
            <a:r>
              <a:rPr lang="pt-BR" dirty="0" err="1" smtClean="0"/>
              <a:t>volesci</a:t>
            </a:r>
            <a:r>
              <a:rPr lang="pt-BR" dirty="0" smtClean="0"/>
              <a:t> </a:t>
            </a:r>
            <a:r>
              <a:rPr lang="pt-BR" dirty="0" err="1" smtClean="0"/>
              <a:t>liquam</a:t>
            </a:r>
            <a:r>
              <a:rPr lang="pt-BR" dirty="0" smtClean="0"/>
              <a:t> </a:t>
            </a:r>
            <a:r>
              <a:rPr lang="pt-BR" dirty="0" err="1" smtClean="0"/>
              <a:t>hil</a:t>
            </a:r>
            <a:r>
              <a:rPr lang="pt-BR" dirty="0" smtClean="0"/>
              <a:t> et </a:t>
            </a:r>
            <a:r>
              <a:rPr lang="pt-BR" dirty="0" err="1" smtClean="0"/>
              <a:t>inverum</a:t>
            </a:r>
            <a:r>
              <a:rPr lang="pt-BR" dirty="0" smtClean="0"/>
              <a:t> res </a:t>
            </a:r>
            <a:r>
              <a:rPr lang="pt-BR" dirty="0" err="1" smtClean="0"/>
              <a:t>sit</a:t>
            </a:r>
            <a:r>
              <a:rPr lang="pt-BR" dirty="0" smtClean="0"/>
              <a:t> </a:t>
            </a:r>
            <a:r>
              <a:rPr lang="pt-BR" dirty="0" err="1" smtClean="0"/>
              <a:t>quae</a:t>
            </a:r>
            <a:r>
              <a:rPr lang="pt-BR" dirty="0" smtClean="0"/>
              <a:t> </a:t>
            </a:r>
            <a:r>
              <a:rPr lang="pt-BR" dirty="0" err="1" smtClean="0"/>
              <a:t>veliquiae</a:t>
            </a:r>
            <a:r>
              <a:rPr lang="pt-BR" dirty="0" smtClean="0"/>
              <a:t> </a:t>
            </a:r>
            <a:r>
              <a:rPr lang="pt-BR" dirty="0" err="1" smtClean="0"/>
              <a:t>volo</a:t>
            </a:r>
            <a:endParaRPr lang="en-US" dirty="0" smtClean="0"/>
          </a:p>
        </p:txBody>
      </p:sp>
      <p:sp>
        <p:nvSpPr>
          <p:cNvPr id="4" name="Slide Number Placeholder 3"/>
          <p:cNvSpPr>
            <a:spLocks noGrp="1"/>
          </p:cNvSpPr>
          <p:nvPr>
            <p:ph type="sldNum" sz="quarter" idx="4"/>
          </p:nvPr>
        </p:nvSpPr>
        <p:spPr>
          <a:xfrm>
            <a:off x="8686800" y="6402389"/>
            <a:ext cx="457200" cy="455611"/>
          </a:xfrm>
          <a:prstGeom prst="rect">
            <a:avLst/>
          </a:prstGeom>
        </p:spPr>
        <p:txBody>
          <a:bodyPr vert="horz" lIns="91440" tIns="45720" rIns="91440" bIns="45720" rtlCol="0" anchor="ctr"/>
          <a:lstStyle>
            <a:lvl1pPr algn="ctr">
              <a:defRPr sz="1200">
                <a:solidFill>
                  <a:schemeClr val="tx1">
                    <a:tint val="75000"/>
                  </a:schemeClr>
                </a:solidFill>
              </a:defRPr>
            </a:lvl1pPr>
          </a:lstStyle>
          <a:p>
            <a:fld id="{881063F8-5AD5-8C4E-9551-67F09626B657}" type="slidenum">
              <a:rPr lang="en-US" smtClean="0">
                <a:solidFill>
                  <a:srgbClr val="0B1111">
                    <a:tint val="75000"/>
                  </a:srgbClr>
                </a:solidFill>
              </a:rPr>
              <a:pPr/>
              <a:t>‹#›</a:t>
            </a:fld>
            <a:endParaRPr lang="en-US" dirty="0">
              <a:solidFill>
                <a:srgbClr val="0B1111">
                  <a:tint val="75000"/>
                </a:srgbClr>
              </a:solidFill>
            </a:endParaRPr>
          </a:p>
        </p:txBody>
      </p:sp>
    </p:spTree>
    <p:extLst>
      <p:ext uri="{BB962C8B-B14F-4D97-AF65-F5344CB8AC3E}">
        <p14:creationId xmlns:p14="http://schemas.microsoft.com/office/powerpoint/2010/main" val="288920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ICTURE -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Text and Picture – 2 Columns</a:t>
            </a:r>
            <a:endParaRPr lang="en-US" dirty="0"/>
          </a:p>
        </p:txBody>
      </p:sp>
      <p:sp>
        <p:nvSpPr>
          <p:cNvPr id="5" name="Content Placeholder 4"/>
          <p:cNvSpPr>
            <a:spLocks noGrp="1"/>
          </p:cNvSpPr>
          <p:nvPr>
            <p:ph sz="quarter" idx="11" hasCustomPrompt="1"/>
          </p:nvPr>
        </p:nvSpPr>
        <p:spPr>
          <a:xfrm>
            <a:off x="463550" y="1282701"/>
            <a:ext cx="3921125" cy="5119688"/>
          </a:xfrm>
        </p:spPr>
        <p:txBody>
          <a:bodyPr>
            <a:normAutofit/>
          </a:bodyPr>
          <a:lstStyle>
            <a:lvl1pPr marL="0" indent="0">
              <a:spcBef>
                <a:spcPts val="1800"/>
              </a:spcBef>
              <a:buNone/>
              <a:defRPr sz="2400"/>
            </a:lvl1pPr>
          </a:lstStyle>
          <a:p>
            <a:pPr lvl="0"/>
            <a:r>
              <a:rPr lang="pt-BR" dirty="0" err="1" smtClean="0"/>
              <a:t>Sincia</a:t>
            </a:r>
            <a:r>
              <a:rPr lang="pt-BR" dirty="0" smtClean="0"/>
              <a:t> </a:t>
            </a:r>
            <a:r>
              <a:rPr lang="pt-BR" dirty="0" err="1" smtClean="0"/>
              <a:t>sam</a:t>
            </a:r>
            <a:r>
              <a:rPr lang="pt-BR" dirty="0" smtClean="0"/>
              <a:t> </a:t>
            </a:r>
            <a:r>
              <a:rPr lang="pt-BR" dirty="0" err="1" smtClean="0"/>
              <a:t>aliqui</a:t>
            </a:r>
            <a:r>
              <a:rPr lang="pt-BR" dirty="0" smtClean="0"/>
              <a:t> te </a:t>
            </a:r>
            <a:r>
              <a:rPr lang="pt-BR" dirty="0" err="1" smtClean="0"/>
              <a:t>enihitatia</a:t>
            </a:r>
            <a:r>
              <a:rPr lang="pt-BR" dirty="0" smtClean="0"/>
              <a:t> </a:t>
            </a:r>
            <a:r>
              <a:rPr lang="pt-BR" dirty="0" err="1" smtClean="0"/>
              <a:t>sit</a:t>
            </a:r>
            <a:r>
              <a:rPr lang="pt-BR" dirty="0" smtClean="0"/>
              <a:t> </a:t>
            </a:r>
            <a:r>
              <a:rPr lang="pt-BR" dirty="0" err="1" smtClean="0"/>
              <a:t>volest</a:t>
            </a:r>
            <a:r>
              <a:rPr lang="pt-BR" dirty="0" smtClean="0"/>
              <a:t> </a:t>
            </a:r>
            <a:r>
              <a:rPr lang="pt-BR" dirty="0" err="1" smtClean="0"/>
              <a:t>velento</a:t>
            </a:r>
            <a:r>
              <a:rPr lang="pt-BR" dirty="0" smtClean="0"/>
              <a:t> </a:t>
            </a:r>
            <a:r>
              <a:rPr lang="pt-BR" dirty="0" err="1" smtClean="0"/>
              <a:t>tempor</a:t>
            </a:r>
            <a:r>
              <a:rPr lang="pt-BR" dirty="0" smtClean="0"/>
              <a:t> rem que </a:t>
            </a:r>
            <a:r>
              <a:rPr lang="pt-BR" dirty="0" err="1" smtClean="0"/>
              <a:t>libus</a:t>
            </a:r>
            <a:r>
              <a:rPr lang="pt-BR" dirty="0" smtClean="0"/>
              <a:t> </a:t>
            </a:r>
            <a:r>
              <a:rPr lang="pt-BR" dirty="0" err="1" smtClean="0"/>
              <a:t>eserupt</a:t>
            </a:r>
            <a:r>
              <a:rPr lang="pt-BR" dirty="0" smtClean="0"/>
              <a:t> </a:t>
            </a:r>
            <a:r>
              <a:rPr lang="pt-BR" dirty="0" err="1" smtClean="0"/>
              <a:t>atiori</a:t>
            </a:r>
            <a:r>
              <a:rPr lang="pt-BR" dirty="0" smtClean="0"/>
              <a:t> </a:t>
            </a:r>
            <a:r>
              <a:rPr lang="pt-BR" dirty="0" err="1" smtClean="0"/>
              <a:t>sequo</a:t>
            </a:r>
            <a:r>
              <a:rPr lang="pt-BR" dirty="0" smtClean="0"/>
              <a:t> omnis et </a:t>
            </a:r>
            <a:r>
              <a:rPr lang="pt-BR" dirty="0" err="1" smtClean="0"/>
              <a:t>audis</a:t>
            </a:r>
            <a:r>
              <a:rPr lang="pt-BR" dirty="0" smtClean="0"/>
              <a:t> </a:t>
            </a:r>
            <a:r>
              <a:rPr lang="pt-BR" dirty="0" err="1" smtClean="0"/>
              <a:t>am</a:t>
            </a:r>
            <a:r>
              <a:rPr lang="pt-BR" dirty="0" smtClean="0"/>
              <a:t> </a:t>
            </a:r>
            <a:r>
              <a:rPr lang="pt-BR" dirty="0" err="1" smtClean="0"/>
              <a:t>aut</a:t>
            </a:r>
            <a:r>
              <a:rPr lang="pt-BR" dirty="0" smtClean="0"/>
              <a:t> </a:t>
            </a:r>
            <a:r>
              <a:rPr lang="pt-BR" dirty="0" err="1" smtClean="0"/>
              <a:t>molor</a:t>
            </a:r>
            <a:r>
              <a:rPr lang="pt-BR" dirty="0" smtClean="0"/>
              <a:t> </a:t>
            </a:r>
            <a:endParaRPr lang="en-US" dirty="0"/>
          </a:p>
        </p:txBody>
      </p:sp>
      <p:sp>
        <p:nvSpPr>
          <p:cNvPr id="7" name="Picture Placeholder 6"/>
          <p:cNvSpPr>
            <a:spLocks noGrp="1"/>
          </p:cNvSpPr>
          <p:nvPr>
            <p:ph type="pic" sz="quarter" idx="12" hasCustomPrompt="1"/>
          </p:nvPr>
        </p:nvSpPr>
        <p:spPr>
          <a:xfrm>
            <a:off x="4570413" y="1282700"/>
            <a:ext cx="4116387" cy="5119688"/>
          </a:xfrm>
        </p:spPr>
        <p:txBody>
          <a:bodyPr/>
          <a:lstStyle>
            <a:lvl1pPr marL="0" indent="0">
              <a:buNone/>
              <a:defRPr/>
            </a:lvl1pPr>
          </a:lstStyle>
          <a:p>
            <a:r>
              <a:rPr lang="en-US" dirty="0" smtClean="0"/>
              <a:t>Picture</a:t>
            </a:r>
            <a:endParaRPr lang="en-US" dirty="0"/>
          </a:p>
        </p:txBody>
      </p:sp>
      <p:sp>
        <p:nvSpPr>
          <p:cNvPr id="6" name="Slide Number Placeholder 3"/>
          <p:cNvSpPr>
            <a:spLocks noGrp="1"/>
          </p:cNvSpPr>
          <p:nvPr>
            <p:ph type="sldNum" sz="quarter" idx="4"/>
          </p:nvPr>
        </p:nvSpPr>
        <p:spPr>
          <a:xfrm>
            <a:off x="8686800" y="6402389"/>
            <a:ext cx="457200" cy="455611"/>
          </a:xfrm>
          <a:prstGeom prst="rect">
            <a:avLst/>
          </a:prstGeom>
        </p:spPr>
        <p:txBody>
          <a:bodyPr vert="horz" lIns="91440" tIns="45720" rIns="91440" bIns="45720" rtlCol="0" anchor="ctr"/>
          <a:lstStyle>
            <a:lvl1pPr algn="ctr">
              <a:defRPr sz="1200">
                <a:solidFill>
                  <a:schemeClr val="tx1">
                    <a:tint val="75000"/>
                  </a:schemeClr>
                </a:solidFill>
              </a:defRPr>
            </a:lvl1pPr>
          </a:lstStyle>
          <a:p>
            <a:fld id="{881063F8-5AD5-8C4E-9551-67F09626B657}" type="slidenum">
              <a:rPr lang="en-US" smtClean="0">
                <a:solidFill>
                  <a:srgbClr val="0B1111">
                    <a:tint val="75000"/>
                  </a:srgbClr>
                </a:solidFill>
              </a:rPr>
              <a:pPr/>
              <a:t>‹#›</a:t>
            </a:fld>
            <a:endParaRPr lang="en-US" dirty="0">
              <a:solidFill>
                <a:srgbClr val="0B1111">
                  <a:tint val="75000"/>
                </a:srgbClr>
              </a:solidFill>
            </a:endParaRPr>
          </a:p>
        </p:txBody>
      </p:sp>
    </p:spTree>
    <p:extLst>
      <p:ext uri="{BB962C8B-B14F-4D97-AF65-F5344CB8AC3E}">
        <p14:creationId xmlns:p14="http://schemas.microsoft.com/office/powerpoint/2010/main" val="927071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LIST -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Text and List – 2 Column</a:t>
            </a:r>
            <a:endParaRPr lang="en-US" dirty="0"/>
          </a:p>
        </p:txBody>
      </p:sp>
      <p:sp>
        <p:nvSpPr>
          <p:cNvPr id="4" name="Content Placeholder 4"/>
          <p:cNvSpPr>
            <a:spLocks noGrp="1"/>
          </p:cNvSpPr>
          <p:nvPr>
            <p:ph sz="quarter" idx="11" hasCustomPrompt="1"/>
          </p:nvPr>
        </p:nvSpPr>
        <p:spPr>
          <a:xfrm>
            <a:off x="463550" y="1282700"/>
            <a:ext cx="3921125" cy="5119688"/>
          </a:xfrm>
        </p:spPr>
        <p:txBody>
          <a:bodyPr>
            <a:normAutofit/>
          </a:bodyPr>
          <a:lstStyle>
            <a:lvl1pPr marL="0" indent="0">
              <a:spcBef>
                <a:spcPts val="1800"/>
              </a:spcBef>
              <a:buNone/>
              <a:defRPr sz="2400" baseline="0"/>
            </a:lvl1pPr>
          </a:lstStyle>
          <a:p>
            <a:pPr lvl="0"/>
            <a:r>
              <a:rPr lang="pt-BR" dirty="0" err="1" smtClean="0"/>
              <a:t>Aliqua</a:t>
            </a:r>
            <a:r>
              <a:rPr lang="pt-BR" dirty="0" smtClean="0"/>
              <a:t> te </a:t>
            </a:r>
            <a:r>
              <a:rPr lang="pt-BR" dirty="0" err="1" smtClean="0"/>
              <a:t>enihitatia</a:t>
            </a:r>
            <a:r>
              <a:rPr lang="pt-BR" dirty="0" smtClean="0"/>
              <a:t> </a:t>
            </a:r>
            <a:r>
              <a:rPr lang="pt-BR" dirty="0" err="1" smtClean="0"/>
              <a:t>sit</a:t>
            </a:r>
            <a:r>
              <a:rPr lang="pt-BR" dirty="0" smtClean="0"/>
              <a:t> </a:t>
            </a:r>
            <a:r>
              <a:rPr lang="pt-BR" dirty="0" err="1" smtClean="0"/>
              <a:t>volest</a:t>
            </a:r>
            <a:r>
              <a:rPr lang="pt-BR" dirty="0" smtClean="0"/>
              <a:t> </a:t>
            </a:r>
            <a:r>
              <a:rPr lang="pt-BR" dirty="0" err="1" smtClean="0"/>
              <a:t>velento</a:t>
            </a:r>
            <a:r>
              <a:rPr lang="pt-BR" dirty="0" smtClean="0"/>
              <a:t> </a:t>
            </a:r>
            <a:r>
              <a:rPr lang="pt-BR" dirty="0" err="1" smtClean="0"/>
              <a:t>tempor</a:t>
            </a:r>
            <a:r>
              <a:rPr lang="pt-BR" dirty="0" smtClean="0"/>
              <a:t> rem que </a:t>
            </a:r>
            <a:r>
              <a:rPr lang="pt-BR" dirty="0" err="1" smtClean="0"/>
              <a:t>libus</a:t>
            </a:r>
            <a:r>
              <a:rPr lang="pt-BR" dirty="0" smtClean="0"/>
              <a:t> </a:t>
            </a:r>
            <a:r>
              <a:rPr lang="pt-BR" dirty="0" err="1" smtClean="0"/>
              <a:t>eserupt</a:t>
            </a:r>
            <a:r>
              <a:rPr lang="pt-BR" dirty="0" smtClean="0"/>
              <a:t> </a:t>
            </a:r>
            <a:r>
              <a:rPr lang="pt-BR" dirty="0" err="1" smtClean="0"/>
              <a:t>atiori</a:t>
            </a:r>
            <a:r>
              <a:rPr lang="pt-BR" dirty="0" smtClean="0"/>
              <a:t> </a:t>
            </a:r>
            <a:r>
              <a:rPr lang="pt-BR" dirty="0" err="1" smtClean="0"/>
              <a:t>sequo</a:t>
            </a:r>
            <a:r>
              <a:rPr lang="pt-BR" dirty="0" smtClean="0"/>
              <a:t> omnis et </a:t>
            </a:r>
            <a:r>
              <a:rPr lang="pt-BR" dirty="0" err="1" smtClean="0"/>
              <a:t>audis</a:t>
            </a:r>
            <a:r>
              <a:rPr lang="pt-BR" dirty="0" smtClean="0"/>
              <a:t> </a:t>
            </a:r>
            <a:r>
              <a:rPr lang="pt-BR" dirty="0" err="1" smtClean="0"/>
              <a:t>am</a:t>
            </a:r>
            <a:r>
              <a:rPr lang="pt-BR" dirty="0" smtClean="0"/>
              <a:t> </a:t>
            </a:r>
            <a:r>
              <a:rPr lang="pt-BR" dirty="0" err="1" smtClean="0"/>
              <a:t>aut</a:t>
            </a:r>
            <a:r>
              <a:rPr lang="pt-BR" dirty="0" smtClean="0"/>
              <a:t> </a:t>
            </a:r>
            <a:r>
              <a:rPr lang="pt-BR" dirty="0" err="1" smtClean="0"/>
              <a:t>molor</a:t>
            </a:r>
            <a:r>
              <a:rPr lang="pt-BR" dirty="0" smtClean="0"/>
              <a:t> </a:t>
            </a:r>
            <a:endParaRPr lang="en-US" dirty="0"/>
          </a:p>
        </p:txBody>
      </p:sp>
      <p:sp>
        <p:nvSpPr>
          <p:cNvPr id="6" name="Content Placeholder 8"/>
          <p:cNvSpPr>
            <a:spLocks noGrp="1"/>
          </p:cNvSpPr>
          <p:nvPr>
            <p:ph sz="quarter" idx="12" hasCustomPrompt="1"/>
          </p:nvPr>
        </p:nvSpPr>
        <p:spPr>
          <a:xfrm>
            <a:off x="4769201" y="1282700"/>
            <a:ext cx="3917599" cy="5119688"/>
          </a:xfrm>
        </p:spPr>
        <p:txBody>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4"/>
          </p:nvPr>
        </p:nvSpPr>
        <p:spPr>
          <a:xfrm>
            <a:off x="8686800" y="6402389"/>
            <a:ext cx="457200" cy="455611"/>
          </a:xfrm>
          <a:prstGeom prst="rect">
            <a:avLst/>
          </a:prstGeom>
        </p:spPr>
        <p:txBody>
          <a:bodyPr vert="horz" lIns="91440" tIns="45720" rIns="91440" bIns="45720" rtlCol="0" anchor="ctr"/>
          <a:lstStyle>
            <a:lvl1pPr algn="ctr">
              <a:defRPr sz="1200">
                <a:solidFill>
                  <a:schemeClr val="tx1">
                    <a:tint val="75000"/>
                  </a:schemeClr>
                </a:solidFill>
              </a:defRPr>
            </a:lvl1pPr>
          </a:lstStyle>
          <a:p>
            <a:fld id="{881063F8-5AD5-8C4E-9551-67F09626B657}" type="slidenum">
              <a:rPr lang="en-US" smtClean="0">
                <a:solidFill>
                  <a:srgbClr val="0B1111">
                    <a:tint val="75000"/>
                  </a:srgbClr>
                </a:solidFill>
              </a:rPr>
              <a:pPr/>
              <a:t>‹#›</a:t>
            </a:fld>
            <a:endParaRPr lang="en-US" dirty="0">
              <a:solidFill>
                <a:srgbClr val="0B1111">
                  <a:tint val="75000"/>
                </a:srgbClr>
              </a:solidFill>
            </a:endParaRPr>
          </a:p>
        </p:txBody>
      </p:sp>
    </p:spTree>
    <p:extLst>
      <p:ext uri="{BB962C8B-B14F-4D97-AF65-F5344CB8AC3E}">
        <p14:creationId xmlns:p14="http://schemas.microsoft.com/office/powerpoint/2010/main" val="112613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Chart</a:t>
            </a:r>
            <a:endParaRPr lang="en-US" dirty="0"/>
          </a:p>
        </p:txBody>
      </p:sp>
      <p:sp>
        <p:nvSpPr>
          <p:cNvPr id="3" name="Slide Number Placeholder 3"/>
          <p:cNvSpPr>
            <a:spLocks noGrp="1"/>
          </p:cNvSpPr>
          <p:nvPr>
            <p:ph type="sldNum" sz="quarter" idx="4"/>
          </p:nvPr>
        </p:nvSpPr>
        <p:spPr>
          <a:xfrm>
            <a:off x="8686800" y="6402389"/>
            <a:ext cx="457200" cy="455611"/>
          </a:xfrm>
          <a:prstGeom prst="rect">
            <a:avLst/>
          </a:prstGeom>
        </p:spPr>
        <p:txBody>
          <a:bodyPr vert="horz" lIns="91440" tIns="45720" rIns="91440" bIns="45720" rtlCol="0" anchor="ctr"/>
          <a:lstStyle>
            <a:lvl1pPr algn="ctr">
              <a:defRPr sz="1200">
                <a:solidFill>
                  <a:schemeClr val="tx1">
                    <a:tint val="75000"/>
                  </a:schemeClr>
                </a:solidFill>
              </a:defRPr>
            </a:lvl1pPr>
          </a:lstStyle>
          <a:p>
            <a:fld id="{881063F8-5AD5-8C4E-9551-67F09626B657}" type="slidenum">
              <a:rPr lang="en-US" smtClean="0">
                <a:solidFill>
                  <a:srgbClr val="0B1111">
                    <a:tint val="75000"/>
                  </a:srgbClr>
                </a:solidFill>
              </a:rPr>
              <a:pPr/>
              <a:t>‹#›</a:t>
            </a:fld>
            <a:endParaRPr lang="en-US" dirty="0">
              <a:solidFill>
                <a:srgbClr val="0B1111">
                  <a:tint val="75000"/>
                </a:srgbClr>
              </a:solidFill>
            </a:endParaRPr>
          </a:p>
        </p:txBody>
      </p:sp>
      <p:sp>
        <p:nvSpPr>
          <p:cNvPr id="9" name="Text Placeholder 8"/>
          <p:cNvSpPr>
            <a:spLocks noGrp="1"/>
          </p:cNvSpPr>
          <p:nvPr>
            <p:ph type="body" sz="quarter" idx="11" hasCustomPrompt="1"/>
          </p:nvPr>
        </p:nvSpPr>
        <p:spPr>
          <a:xfrm>
            <a:off x="463550" y="5433102"/>
            <a:ext cx="8223250" cy="727075"/>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Caption</a:t>
            </a:r>
            <a:endParaRPr lang="en-US" dirty="0"/>
          </a:p>
        </p:txBody>
      </p:sp>
    </p:spTree>
    <p:extLst>
      <p:ext uri="{BB962C8B-B14F-4D97-AF65-F5344CB8AC3E}">
        <p14:creationId xmlns:p14="http://schemas.microsoft.com/office/powerpoint/2010/main" val="3063836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8686800" y="6402389"/>
            <a:ext cx="457200" cy="455611"/>
          </a:xfrm>
          <a:prstGeom prst="rect">
            <a:avLst/>
          </a:prstGeom>
        </p:spPr>
        <p:txBody>
          <a:bodyPr vert="horz" lIns="91440" tIns="45720" rIns="91440" bIns="45720" rtlCol="0" anchor="ctr"/>
          <a:lstStyle>
            <a:lvl1pPr algn="ctr">
              <a:defRPr sz="1200">
                <a:solidFill>
                  <a:schemeClr val="tx1">
                    <a:tint val="75000"/>
                  </a:schemeClr>
                </a:solidFill>
              </a:defRPr>
            </a:lvl1pPr>
          </a:lstStyle>
          <a:p>
            <a:fld id="{881063F8-5AD5-8C4E-9551-67F09626B657}" type="slidenum">
              <a:rPr lang="en-US" smtClean="0">
                <a:solidFill>
                  <a:srgbClr val="0B1111">
                    <a:tint val="75000"/>
                  </a:srgbClr>
                </a:solidFill>
              </a:rPr>
              <a:pPr/>
              <a:t>‹#›</a:t>
            </a:fld>
            <a:endParaRPr lang="en-US" dirty="0">
              <a:solidFill>
                <a:srgbClr val="0B1111">
                  <a:tint val="75000"/>
                </a:srgbClr>
              </a:solidFill>
            </a:endParaRPr>
          </a:p>
        </p:txBody>
      </p:sp>
      <p:sp>
        <p:nvSpPr>
          <p:cNvPr id="6" name="Title 1"/>
          <p:cNvSpPr>
            <a:spLocks noGrp="1"/>
          </p:cNvSpPr>
          <p:nvPr>
            <p:ph type="title" hasCustomPrompt="1"/>
          </p:nvPr>
        </p:nvSpPr>
        <p:spPr>
          <a:xfrm>
            <a:off x="463550" y="460375"/>
            <a:ext cx="8223250" cy="730197"/>
          </a:xfrm>
        </p:spPr>
        <p:txBody>
          <a:bodyPr/>
          <a:lstStyle>
            <a:lvl1pPr>
              <a:defRPr baseline="0"/>
            </a:lvl1pPr>
          </a:lstStyle>
          <a:p>
            <a:r>
              <a:rPr lang="en-US" dirty="0" smtClean="0"/>
              <a:t>Table</a:t>
            </a:r>
            <a:endParaRPr lang="en-US" dirty="0"/>
          </a:p>
        </p:txBody>
      </p:sp>
    </p:spTree>
    <p:extLst>
      <p:ext uri="{BB962C8B-B14F-4D97-AF65-F5344CB8AC3E}">
        <p14:creationId xmlns:p14="http://schemas.microsoft.com/office/powerpoint/2010/main" val="353144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Picture</a:t>
            </a:r>
            <a:endParaRPr lang="en-US" dirty="0"/>
          </a:p>
        </p:txBody>
      </p:sp>
      <p:sp>
        <p:nvSpPr>
          <p:cNvPr id="3" name="Slide Number Placeholder 2"/>
          <p:cNvSpPr>
            <a:spLocks noGrp="1"/>
          </p:cNvSpPr>
          <p:nvPr>
            <p:ph type="sldNum" sz="quarter" idx="10"/>
          </p:nvPr>
        </p:nvSpPr>
        <p:spPr/>
        <p:txBody>
          <a:bodyPr/>
          <a:lstStyle/>
          <a:p>
            <a:fld id="{881063F8-5AD5-8C4E-9551-67F09626B657}" type="slidenum">
              <a:rPr lang="en-US" smtClean="0">
                <a:solidFill>
                  <a:srgbClr val="0B1111">
                    <a:tint val="75000"/>
                  </a:srgbClr>
                </a:solidFill>
              </a:rPr>
              <a:pPr/>
              <a:t>‹#›</a:t>
            </a:fld>
            <a:endParaRPr lang="en-US" dirty="0">
              <a:solidFill>
                <a:srgbClr val="0B1111">
                  <a:tint val="75000"/>
                </a:srgbClr>
              </a:solidFill>
            </a:endParaRPr>
          </a:p>
        </p:txBody>
      </p:sp>
      <p:sp>
        <p:nvSpPr>
          <p:cNvPr id="4" name="Text Placeholder 8"/>
          <p:cNvSpPr>
            <a:spLocks noGrp="1"/>
          </p:cNvSpPr>
          <p:nvPr>
            <p:ph type="body" sz="quarter" idx="11" hasCustomPrompt="1"/>
          </p:nvPr>
        </p:nvSpPr>
        <p:spPr>
          <a:xfrm>
            <a:off x="463550" y="5439648"/>
            <a:ext cx="8223250" cy="727075"/>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Caption</a:t>
            </a:r>
            <a:endParaRPr lang="en-US" dirty="0"/>
          </a:p>
        </p:txBody>
      </p:sp>
      <p:sp>
        <p:nvSpPr>
          <p:cNvPr id="6" name="Picture Placeholder 5"/>
          <p:cNvSpPr>
            <a:spLocks noGrp="1"/>
          </p:cNvSpPr>
          <p:nvPr>
            <p:ph type="pic" sz="quarter" idx="12"/>
          </p:nvPr>
        </p:nvSpPr>
        <p:spPr>
          <a:xfrm>
            <a:off x="463550" y="1276351"/>
            <a:ext cx="8151813" cy="4163298"/>
          </a:xfrm>
        </p:spPr>
        <p:txBody>
          <a:bodyPr/>
          <a:lstStyle>
            <a:lvl1pPr marL="0" indent="0">
              <a:buNone/>
              <a:defRPr/>
            </a:lvl1pPr>
          </a:lstStyle>
          <a:p>
            <a:endParaRPr lang="en-US" dirty="0"/>
          </a:p>
        </p:txBody>
      </p:sp>
    </p:spTree>
    <p:extLst>
      <p:ext uri="{BB962C8B-B14F-4D97-AF65-F5344CB8AC3E}">
        <p14:creationId xmlns:p14="http://schemas.microsoft.com/office/powerpoint/2010/main" val="328908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FRONT">
    <p:spTree>
      <p:nvGrpSpPr>
        <p:cNvPr id="1" name=""/>
        <p:cNvGrpSpPr/>
        <p:nvPr/>
      </p:nvGrpSpPr>
      <p:grpSpPr>
        <a:xfrm>
          <a:off x="0" y="0"/>
          <a:ext cx="0" cy="0"/>
          <a:chOff x="0" y="0"/>
          <a:chExt cx="0" cy="0"/>
        </a:xfrm>
      </p:grpSpPr>
      <p:pic>
        <p:nvPicPr>
          <p:cNvPr id="7" name="Picture 6" descr="title.jpg"/>
          <p:cNvPicPr>
            <a:picLocks noChangeAspect="1"/>
          </p:cNvPicPr>
          <p:nvPr userDrawn="1"/>
        </p:nvPicPr>
        <p:blipFill>
          <a:blip r:embed="rId2"/>
          <a:stretch>
            <a:fillRect/>
          </a:stretch>
        </p:blipFill>
        <p:spPr>
          <a:xfrm>
            <a:off x="-1" y="0"/>
            <a:ext cx="9144001" cy="6858000"/>
          </a:xfrm>
          <a:prstGeom prst="rect">
            <a:avLst/>
          </a:prstGeom>
        </p:spPr>
      </p:pic>
      <p:sp>
        <p:nvSpPr>
          <p:cNvPr id="5" name="Title 6"/>
          <p:cNvSpPr>
            <a:spLocks noGrp="1"/>
          </p:cNvSpPr>
          <p:nvPr>
            <p:ph type="title" hasCustomPrompt="1"/>
          </p:nvPr>
        </p:nvSpPr>
        <p:spPr>
          <a:xfrm>
            <a:off x="455613" y="2919074"/>
            <a:ext cx="8231187" cy="735374"/>
          </a:xfrm>
          <a:prstGeom prst="rect">
            <a:avLst/>
          </a:prstGeom>
        </p:spPr>
        <p:txBody>
          <a:bodyPr vert="horz" lIns="0" tIns="0" rIns="0" bIns="0">
            <a:noAutofit/>
          </a:bodyPr>
          <a:lstStyle>
            <a:lvl1pPr marL="0" indent="0" algn="l">
              <a:lnSpc>
                <a:spcPct val="100000"/>
              </a:lnSpc>
              <a:buClr>
                <a:schemeClr val="tx1"/>
              </a:buClr>
              <a:buSzPct val="65000"/>
              <a:buFont typeface="Arial"/>
              <a:buNone/>
              <a:defRPr sz="4500">
                <a:solidFill>
                  <a:schemeClr val="tx2"/>
                </a:solidFill>
                <a:latin typeface="Cambria"/>
                <a:cs typeface="Cambria"/>
              </a:defRPr>
            </a:lvl1pPr>
          </a:lstStyle>
          <a:p>
            <a:r>
              <a:rPr lang="en-US" dirty="0" smtClean="0"/>
              <a:t>Section Title</a:t>
            </a:r>
            <a:endParaRPr lang="en-US" dirty="0"/>
          </a:p>
        </p:txBody>
      </p:sp>
      <p:sp>
        <p:nvSpPr>
          <p:cNvPr id="3" name="Content Placeholder 2"/>
          <p:cNvSpPr>
            <a:spLocks noGrp="1"/>
          </p:cNvSpPr>
          <p:nvPr>
            <p:ph sz="quarter" idx="10" hasCustomPrompt="1"/>
          </p:nvPr>
        </p:nvSpPr>
        <p:spPr>
          <a:xfrm>
            <a:off x="455613" y="3654425"/>
            <a:ext cx="8231187" cy="2552700"/>
          </a:xfrm>
        </p:spPr>
        <p:txBody>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960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OUTLIN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63550" y="460375"/>
            <a:ext cx="8223250" cy="730197"/>
          </a:xfrm>
          <a:prstGeom prst="rect">
            <a:avLst/>
          </a:prstGeom>
        </p:spPr>
        <p:txBody>
          <a:bodyPr vert="horz" lIns="0" tIns="0" rIns="0" bIns="0" rtlCol="0" anchor="t" anchorCtr="0">
            <a:noAutofit/>
          </a:bodyPr>
          <a:lstStyle/>
          <a:p>
            <a:r>
              <a:rPr lang="en-US" dirty="0" smtClean="0"/>
              <a:t>Bulleted Outline</a:t>
            </a:r>
            <a:endParaRPr lang="en-US" dirty="0"/>
          </a:p>
        </p:txBody>
      </p:sp>
      <p:sp>
        <p:nvSpPr>
          <p:cNvPr id="9" name="Content Placeholder 8"/>
          <p:cNvSpPr>
            <a:spLocks noGrp="1"/>
          </p:cNvSpPr>
          <p:nvPr>
            <p:ph sz="quarter" idx="11" hasCustomPrompt="1"/>
          </p:nvPr>
        </p:nvSpPr>
        <p:spPr>
          <a:xfrm>
            <a:off x="463550" y="1282700"/>
            <a:ext cx="8223250" cy="5119688"/>
          </a:xfrm>
        </p:spPr>
        <p:txBody>
          <a:bodyPr/>
          <a:lstStyle>
            <a:lvl1pPr marL="457200">
              <a:defRPr/>
            </a:lvl1pPr>
            <a:lvl2pPr marL="914400">
              <a:defRPr/>
            </a:lvl2pPr>
            <a:lvl3pPr marL="1371600">
              <a:defRPr/>
            </a:lvl3pPr>
            <a:lvl4pPr marL="1828800">
              <a:defRPr/>
            </a:lvl4pPr>
            <a:lvl5pPr marL="2286000">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3"/>
          <p:cNvSpPr>
            <a:spLocks noGrp="1"/>
          </p:cNvSpPr>
          <p:nvPr>
            <p:ph type="sldNum" sz="quarter" idx="4"/>
          </p:nvPr>
        </p:nvSpPr>
        <p:spPr>
          <a:xfrm>
            <a:off x="8686800" y="6402389"/>
            <a:ext cx="457200" cy="455611"/>
          </a:xfrm>
          <a:prstGeom prst="rect">
            <a:avLst/>
          </a:prstGeom>
        </p:spPr>
        <p:txBody>
          <a:bodyPr vert="horz" lIns="91440" tIns="45720" rIns="91440" bIns="45720" rtlCol="0" anchor="ctr"/>
          <a:lstStyle>
            <a:lvl1pPr algn="ctr">
              <a:defRPr sz="1200">
                <a:solidFill>
                  <a:schemeClr val="tx1">
                    <a:tint val="75000"/>
                  </a:schemeClr>
                </a:solidFill>
              </a:defRPr>
            </a:lvl1pPr>
          </a:lstStyle>
          <a:p>
            <a:fld id="{881063F8-5AD5-8C4E-9551-67F09626B657}" type="slidenum">
              <a:rPr lang="en-US" smtClean="0">
                <a:solidFill>
                  <a:srgbClr val="0B1111">
                    <a:tint val="75000"/>
                  </a:srgbClr>
                </a:solidFill>
              </a:rPr>
              <a:pPr/>
              <a:t>‹#›</a:t>
            </a:fld>
            <a:endParaRPr lang="en-US" dirty="0">
              <a:solidFill>
                <a:srgbClr val="0B1111">
                  <a:tint val="75000"/>
                </a:srgbClr>
              </a:solidFill>
            </a:endParaRPr>
          </a:p>
        </p:txBody>
      </p:sp>
    </p:spTree>
    <p:extLst>
      <p:ext uri="{BB962C8B-B14F-4D97-AF65-F5344CB8AC3E}">
        <p14:creationId xmlns:p14="http://schemas.microsoft.com/office/powerpoint/2010/main" val="152482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OMAN NUMERAL OUTLIN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81063F8-5AD5-8C4E-9551-67F09626B657}" type="slidenum">
              <a:rPr lang="en-US" smtClean="0">
                <a:solidFill>
                  <a:srgbClr val="0B1111">
                    <a:tint val="75000"/>
                  </a:srgbClr>
                </a:solidFill>
              </a:rPr>
              <a:pPr/>
              <a:t>‹#›</a:t>
            </a:fld>
            <a:endParaRPr lang="en-US" dirty="0">
              <a:solidFill>
                <a:srgbClr val="0B1111">
                  <a:tint val="75000"/>
                </a:srgbClr>
              </a:solidFill>
            </a:endParaRPr>
          </a:p>
        </p:txBody>
      </p:sp>
      <p:sp>
        <p:nvSpPr>
          <p:cNvPr id="4" name="Title 1"/>
          <p:cNvSpPr>
            <a:spLocks noGrp="1"/>
          </p:cNvSpPr>
          <p:nvPr>
            <p:ph type="title" hasCustomPrompt="1"/>
          </p:nvPr>
        </p:nvSpPr>
        <p:spPr>
          <a:xfrm>
            <a:off x="463550" y="460375"/>
            <a:ext cx="8223250" cy="730197"/>
          </a:xfrm>
        </p:spPr>
        <p:txBody>
          <a:bodyPr/>
          <a:lstStyle/>
          <a:p>
            <a:r>
              <a:rPr lang="en-US" dirty="0" smtClean="0"/>
              <a:t>Roman Numeral Outline</a:t>
            </a:r>
            <a:endParaRPr lang="en-US" dirty="0"/>
          </a:p>
        </p:txBody>
      </p:sp>
      <p:sp>
        <p:nvSpPr>
          <p:cNvPr id="5" name="Content Placeholder 4"/>
          <p:cNvSpPr>
            <a:spLocks noGrp="1"/>
          </p:cNvSpPr>
          <p:nvPr>
            <p:ph sz="quarter" idx="11" hasCustomPrompt="1"/>
          </p:nvPr>
        </p:nvSpPr>
        <p:spPr>
          <a:xfrm>
            <a:off x="463550" y="1282700"/>
            <a:ext cx="8223250" cy="5119688"/>
          </a:xfrm>
        </p:spPr>
        <p:txBody>
          <a:bodyPr/>
          <a:lstStyle>
            <a:lvl1pPr marL="457200" marR="0" indent="-457200" algn="l" defTabSz="457200" rtl="0" eaLnBrk="1" fontAlgn="auto" latinLnBrk="0" hangingPunct="1">
              <a:lnSpc>
                <a:spcPct val="100000"/>
              </a:lnSpc>
              <a:spcBef>
                <a:spcPts val="600"/>
              </a:spcBef>
              <a:spcAft>
                <a:spcPts val="0"/>
              </a:spcAft>
              <a:buClrTx/>
              <a:buSzPct val="100000"/>
              <a:buFont typeface="+mj-lt"/>
              <a:buAutoNum type="romanUcPeriod"/>
              <a:tabLst/>
              <a:defRPr/>
            </a:lvl1pPr>
            <a:lvl2pPr marL="914400" indent="-457200">
              <a:buSzPct val="100000"/>
              <a:buFont typeface="+mj-lt"/>
              <a:buAutoNum type="alphaUcPeriod"/>
              <a:defRPr/>
            </a:lvl2pPr>
            <a:lvl3pPr marL="1371600" indent="-457200">
              <a:buSzPct val="100000"/>
              <a:buFont typeface="+mj-lt"/>
              <a:buAutoNum type="arabicPeriod"/>
              <a:defRPr/>
            </a:lvl3pPr>
            <a:lvl4pPr marL="1828800" indent="-457200">
              <a:buSzPct val="100000"/>
              <a:buFont typeface="+mj-lt"/>
              <a:buAutoNum type="alphaLcPeriod"/>
              <a:defRPr/>
            </a:lvl4pPr>
            <a:lvl5pPr marL="2286000" indent="-457200">
              <a:buSzPct val="100000"/>
              <a:buFont typeface="+mj-lt"/>
              <a:buAutoNum type="arabicParenR"/>
              <a:defRPr/>
            </a:lvl5pPr>
          </a:lstStyle>
          <a:p>
            <a:pPr marL="514350" marR="0" lvl="0" indent="-514350" algn="l" defTabSz="457200" rtl="0" eaLnBrk="1" fontAlgn="auto" latinLnBrk="0" hangingPunct="1">
              <a:lnSpc>
                <a:spcPct val="100000"/>
              </a:lnSpc>
              <a:spcBef>
                <a:spcPts val="600"/>
              </a:spcBef>
              <a:spcAft>
                <a:spcPts val="0"/>
              </a:spcAft>
              <a:buClrTx/>
              <a:buSzPct val="100000"/>
              <a:tabLst/>
              <a:defRPr/>
            </a:pPr>
            <a:r>
              <a:rPr lang="en-US" dirty="0" smtClean="0"/>
              <a:t>First level, line one</a:t>
            </a:r>
          </a:p>
          <a:p>
            <a:pPr marL="514350" marR="0" lvl="0" indent="-514350" algn="l" defTabSz="457200" rtl="0" eaLnBrk="1" fontAlgn="auto" latinLnBrk="0" hangingPunct="1">
              <a:lnSpc>
                <a:spcPct val="100000"/>
              </a:lnSpc>
              <a:spcBef>
                <a:spcPts val="600"/>
              </a:spcBef>
              <a:spcAft>
                <a:spcPts val="0"/>
              </a:spcAft>
              <a:buClrTx/>
              <a:buSzPct val="100000"/>
              <a:tabLst/>
              <a:defRPr/>
            </a:pPr>
            <a:r>
              <a:rPr lang="en-US" dirty="0" smtClean="0"/>
              <a:t>First level, line two</a:t>
            </a:r>
          </a:p>
          <a:p>
            <a:pPr lvl="1"/>
            <a:r>
              <a:rPr lang="en-US" dirty="0" smtClean="0"/>
              <a:t>Second level, line one</a:t>
            </a:r>
          </a:p>
          <a:p>
            <a:pPr lvl="1"/>
            <a:r>
              <a:rPr lang="en-US" dirty="0" smtClean="0"/>
              <a:t>Second level, line two</a:t>
            </a:r>
          </a:p>
          <a:p>
            <a:pPr lvl="2"/>
            <a:r>
              <a:rPr lang="en-US" dirty="0" smtClean="0"/>
              <a:t>Third level, line one</a:t>
            </a:r>
          </a:p>
          <a:p>
            <a:pPr lvl="2"/>
            <a:r>
              <a:rPr lang="en-US" dirty="0" smtClean="0"/>
              <a:t>Third level, line two</a:t>
            </a:r>
          </a:p>
          <a:p>
            <a:pPr lvl="3"/>
            <a:r>
              <a:rPr lang="en-US" dirty="0" smtClean="0"/>
              <a:t>Fourth level, line one</a:t>
            </a:r>
          </a:p>
          <a:p>
            <a:pPr lvl="3"/>
            <a:r>
              <a:rPr lang="en-US" dirty="0" smtClean="0"/>
              <a:t>Fourth level, line two</a:t>
            </a:r>
          </a:p>
          <a:p>
            <a:pPr lvl="4"/>
            <a:r>
              <a:rPr lang="en-US" dirty="0" smtClean="0"/>
              <a:t>Fifth level, line one</a:t>
            </a:r>
          </a:p>
          <a:p>
            <a:pPr lvl="4"/>
            <a:r>
              <a:rPr lang="en-US" dirty="0" smtClean="0"/>
              <a:t>Fifth level, line two</a:t>
            </a:r>
            <a:endParaRPr lang="en-US" dirty="0"/>
          </a:p>
        </p:txBody>
      </p:sp>
    </p:spTree>
    <p:extLst>
      <p:ext uri="{BB962C8B-B14F-4D97-AF65-F5344CB8AC3E}">
        <p14:creationId xmlns:p14="http://schemas.microsoft.com/office/powerpoint/2010/main" val="166041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63550" y="460375"/>
            <a:ext cx="8223250" cy="730197"/>
          </a:xfrm>
          <a:prstGeom prst="rect">
            <a:avLst/>
          </a:prstGeom>
        </p:spPr>
        <p:txBody>
          <a:bodyPr vert="horz" lIns="0" tIns="0" rIns="0" bIns="0" rtlCol="0" anchor="t" anchorCtr="0">
            <a:noAutofit/>
          </a:bodyPr>
          <a:lstStyle/>
          <a:p>
            <a:r>
              <a:rPr lang="en-US" dirty="0" smtClean="0"/>
              <a:t>Numbered List</a:t>
            </a:r>
            <a:endParaRPr lang="en-US" dirty="0"/>
          </a:p>
        </p:txBody>
      </p:sp>
      <p:sp>
        <p:nvSpPr>
          <p:cNvPr id="5" name="Content Placeholder 4"/>
          <p:cNvSpPr>
            <a:spLocks noGrp="1"/>
          </p:cNvSpPr>
          <p:nvPr>
            <p:ph sz="quarter" idx="11" hasCustomPrompt="1"/>
          </p:nvPr>
        </p:nvSpPr>
        <p:spPr>
          <a:xfrm>
            <a:off x="463550" y="1282700"/>
            <a:ext cx="8223250" cy="5119688"/>
          </a:xfrm>
        </p:spPr>
        <p:txBody>
          <a:bodyPr/>
          <a:lstStyle>
            <a:lvl1pPr marL="457200" marR="0" indent="-457200" algn="l" defTabSz="457200" rtl="0" eaLnBrk="1" fontAlgn="auto" latinLnBrk="0" hangingPunct="1">
              <a:lnSpc>
                <a:spcPct val="100000"/>
              </a:lnSpc>
              <a:spcBef>
                <a:spcPts val="600"/>
              </a:spcBef>
              <a:spcAft>
                <a:spcPts val="0"/>
              </a:spcAft>
              <a:buClrTx/>
              <a:buSzPct val="100000"/>
              <a:buFont typeface="+mj-lt"/>
              <a:buAutoNum type="arabicPeriod"/>
              <a:tabLst/>
              <a:defRPr/>
            </a:lvl1pPr>
            <a:lvl2pPr marL="914400" indent="-457200">
              <a:buFont typeface="+mj-lt"/>
              <a:buAutoNum type="arabicPeriod"/>
              <a:defRPr/>
            </a:lvl2pPr>
            <a:lvl3pPr marL="1371600" indent="-457200">
              <a:buSzPct val="100000"/>
              <a:buFont typeface="+mj-lt"/>
              <a:buAutoNum type="arabicPeriod"/>
              <a:defRPr/>
            </a:lvl3pPr>
            <a:lvl4pPr marL="1828800" indent="-457200">
              <a:buFont typeface="+mj-lt"/>
              <a:buAutoNum type="arabicPeriod"/>
              <a:defRPr baseline="0"/>
            </a:lvl4pPr>
            <a:lvl5pPr marL="2286000" indent="-457200">
              <a:buSzPct val="100000"/>
              <a:buFont typeface="+mj-lt"/>
              <a:buAutoNum type="arabicPeriod"/>
              <a:defRPr/>
            </a:lvl5pPr>
          </a:lstStyle>
          <a:p>
            <a:pPr marL="514350" marR="0" lvl="0" indent="-514350" algn="l" defTabSz="457200" rtl="0" eaLnBrk="1" fontAlgn="auto" latinLnBrk="0" hangingPunct="1">
              <a:lnSpc>
                <a:spcPct val="100000"/>
              </a:lnSpc>
              <a:spcBef>
                <a:spcPts val="600"/>
              </a:spcBef>
              <a:spcAft>
                <a:spcPts val="0"/>
              </a:spcAft>
              <a:buClrTx/>
              <a:buSzPct val="100000"/>
              <a:tabLst/>
              <a:defRPr/>
            </a:pPr>
            <a:r>
              <a:rPr lang="en-US" dirty="0" smtClean="0"/>
              <a:t>First level, line one</a:t>
            </a:r>
          </a:p>
          <a:p>
            <a:pPr marL="514350" marR="0" lvl="0" indent="-514350" algn="l" defTabSz="457200" rtl="0" eaLnBrk="1" fontAlgn="auto" latinLnBrk="0" hangingPunct="1">
              <a:lnSpc>
                <a:spcPct val="100000"/>
              </a:lnSpc>
              <a:spcBef>
                <a:spcPts val="600"/>
              </a:spcBef>
              <a:spcAft>
                <a:spcPts val="0"/>
              </a:spcAft>
              <a:buClrTx/>
              <a:buSzPct val="100000"/>
              <a:tabLst/>
              <a:defRPr/>
            </a:pPr>
            <a:r>
              <a:rPr lang="en-US" dirty="0" smtClean="0"/>
              <a:t>First level, line two</a:t>
            </a:r>
          </a:p>
          <a:p>
            <a:pPr lvl="1"/>
            <a:r>
              <a:rPr lang="en-US" dirty="0" smtClean="0"/>
              <a:t>Second level, line one</a:t>
            </a:r>
          </a:p>
          <a:p>
            <a:pPr lvl="1"/>
            <a:r>
              <a:rPr lang="en-US" dirty="0" smtClean="0"/>
              <a:t>Second level, line two</a:t>
            </a:r>
          </a:p>
          <a:p>
            <a:pPr lvl="2"/>
            <a:r>
              <a:rPr lang="en-US" dirty="0" smtClean="0"/>
              <a:t>Third level, line one</a:t>
            </a:r>
          </a:p>
          <a:p>
            <a:pPr lvl="2"/>
            <a:r>
              <a:rPr lang="en-US" dirty="0" smtClean="0"/>
              <a:t>Third level, line two</a:t>
            </a:r>
          </a:p>
          <a:p>
            <a:pPr lvl="3"/>
            <a:r>
              <a:rPr lang="en-US" dirty="0" smtClean="0"/>
              <a:t>Fourth level, line one</a:t>
            </a:r>
          </a:p>
          <a:p>
            <a:pPr lvl="3"/>
            <a:r>
              <a:rPr lang="en-US" dirty="0" smtClean="0"/>
              <a:t>Fourth level, line two</a:t>
            </a:r>
          </a:p>
          <a:p>
            <a:pPr lvl="4"/>
            <a:r>
              <a:rPr lang="en-US" dirty="0" smtClean="0"/>
              <a:t>Fifth level, line 1</a:t>
            </a:r>
          </a:p>
          <a:p>
            <a:pPr lvl="4"/>
            <a:r>
              <a:rPr lang="en-US" dirty="0" smtClean="0"/>
              <a:t>Fifth level, line 2</a:t>
            </a:r>
            <a:endParaRPr lang="en-US" dirty="0"/>
          </a:p>
        </p:txBody>
      </p:sp>
      <p:sp>
        <p:nvSpPr>
          <p:cNvPr id="6" name="Slide Number Placeholder 3"/>
          <p:cNvSpPr>
            <a:spLocks noGrp="1"/>
          </p:cNvSpPr>
          <p:nvPr>
            <p:ph type="sldNum" sz="quarter" idx="4"/>
          </p:nvPr>
        </p:nvSpPr>
        <p:spPr>
          <a:xfrm>
            <a:off x="8686800" y="6402389"/>
            <a:ext cx="457200" cy="455611"/>
          </a:xfrm>
          <a:prstGeom prst="rect">
            <a:avLst/>
          </a:prstGeom>
        </p:spPr>
        <p:txBody>
          <a:bodyPr vert="horz" lIns="91440" tIns="45720" rIns="91440" bIns="45720" rtlCol="0" anchor="ctr"/>
          <a:lstStyle>
            <a:lvl1pPr algn="ctr">
              <a:defRPr sz="1200">
                <a:solidFill>
                  <a:schemeClr val="tx1">
                    <a:tint val="75000"/>
                  </a:schemeClr>
                </a:solidFill>
              </a:defRPr>
            </a:lvl1pPr>
          </a:lstStyle>
          <a:p>
            <a:fld id="{881063F8-5AD5-8C4E-9551-67F09626B657}" type="slidenum">
              <a:rPr lang="en-US" smtClean="0">
                <a:solidFill>
                  <a:srgbClr val="0B1111">
                    <a:tint val="75000"/>
                  </a:srgbClr>
                </a:solidFill>
              </a:rPr>
              <a:pPr/>
              <a:t>‹#›</a:t>
            </a:fld>
            <a:endParaRPr lang="en-US" dirty="0">
              <a:solidFill>
                <a:srgbClr val="0B1111">
                  <a:tint val="75000"/>
                </a:srgbClr>
              </a:solidFill>
            </a:endParaRPr>
          </a:p>
        </p:txBody>
      </p:sp>
    </p:spTree>
    <p:extLst>
      <p:ext uri="{BB962C8B-B14F-4D97-AF65-F5344CB8AC3E}">
        <p14:creationId xmlns:p14="http://schemas.microsoft.com/office/powerpoint/2010/main" val="213839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TT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Lettered List</a:t>
            </a:r>
            <a:endParaRPr lang="en-US" dirty="0"/>
          </a:p>
        </p:txBody>
      </p:sp>
      <p:sp>
        <p:nvSpPr>
          <p:cNvPr id="5" name="Content Placeholder 4"/>
          <p:cNvSpPr>
            <a:spLocks noGrp="1"/>
          </p:cNvSpPr>
          <p:nvPr>
            <p:ph sz="quarter" idx="11" hasCustomPrompt="1"/>
          </p:nvPr>
        </p:nvSpPr>
        <p:spPr>
          <a:xfrm>
            <a:off x="463550" y="1282700"/>
            <a:ext cx="8223250" cy="5119688"/>
          </a:xfrm>
        </p:spPr>
        <p:txBody>
          <a:bodyPr/>
          <a:lstStyle>
            <a:lvl1pPr marL="457200" marR="0" indent="-457200" algn="l" defTabSz="457200" rtl="0" eaLnBrk="1" fontAlgn="auto" latinLnBrk="0" hangingPunct="1">
              <a:lnSpc>
                <a:spcPct val="100000"/>
              </a:lnSpc>
              <a:spcBef>
                <a:spcPts val="600"/>
              </a:spcBef>
              <a:spcAft>
                <a:spcPts val="0"/>
              </a:spcAft>
              <a:buClrTx/>
              <a:buSzPct val="100000"/>
              <a:buFont typeface="+mj-lt"/>
              <a:buAutoNum type="alphaUcPeriod"/>
              <a:tabLst/>
              <a:defRPr/>
            </a:lvl1pPr>
            <a:lvl2pPr marL="914400" indent="-457200">
              <a:buSzPct val="100000"/>
              <a:buFont typeface="+mj-lt"/>
              <a:buAutoNum type="alphaUcPeriod"/>
              <a:defRPr/>
            </a:lvl2pPr>
            <a:lvl3pPr marL="1371600" indent="-457200">
              <a:buSzPct val="100000"/>
              <a:buFont typeface="+mj-lt"/>
              <a:buAutoNum type="alphaUcPeriod"/>
              <a:defRPr/>
            </a:lvl3pPr>
            <a:lvl4pPr marL="1828800" indent="-457200">
              <a:buSzPct val="100000"/>
              <a:buFont typeface="+mj-lt"/>
              <a:buAutoNum type="alphaUcPeriod"/>
              <a:defRPr/>
            </a:lvl4pPr>
            <a:lvl5pPr marL="2286000" indent="-457200">
              <a:buSzPct val="100000"/>
              <a:buFont typeface="+mj-lt"/>
              <a:buAutoNum type="alphaUcPeriod"/>
              <a:defRPr/>
            </a:lvl5pPr>
          </a:lstStyle>
          <a:p>
            <a:pPr marL="514350" marR="0" lvl="0" indent="-514350" algn="l" defTabSz="457200" rtl="0" eaLnBrk="1" fontAlgn="auto" latinLnBrk="0" hangingPunct="1">
              <a:lnSpc>
                <a:spcPct val="100000"/>
              </a:lnSpc>
              <a:spcBef>
                <a:spcPts val="600"/>
              </a:spcBef>
              <a:spcAft>
                <a:spcPts val="0"/>
              </a:spcAft>
              <a:buClrTx/>
              <a:buSzPct val="100000"/>
              <a:tabLst/>
              <a:defRPr/>
            </a:pPr>
            <a:r>
              <a:rPr lang="en-US" dirty="0" smtClean="0"/>
              <a:t>First level, line one</a:t>
            </a:r>
          </a:p>
          <a:p>
            <a:pPr marL="514350" marR="0" lvl="0" indent="-514350" algn="l" defTabSz="457200" rtl="0" eaLnBrk="1" fontAlgn="auto" latinLnBrk="0" hangingPunct="1">
              <a:lnSpc>
                <a:spcPct val="100000"/>
              </a:lnSpc>
              <a:spcBef>
                <a:spcPts val="600"/>
              </a:spcBef>
              <a:spcAft>
                <a:spcPts val="0"/>
              </a:spcAft>
              <a:buClrTx/>
              <a:buSzPct val="100000"/>
              <a:tabLst/>
              <a:defRPr/>
            </a:pPr>
            <a:r>
              <a:rPr lang="en-US" dirty="0" smtClean="0"/>
              <a:t>First level, line two</a:t>
            </a:r>
          </a:p>
          <a:p>
            <a:pPr lvl="1"/>
            <a:r>
              <a:rPr lang="en-US" dirty="0" smtClean="0"/>
              <a:t>Second level, line one</a:t>
            </a:r>
          </a:p>
          <a:p>
            <a:pPr lvl="1"/>
            <a:r>
              <a:rPr lang="en-US" dirty="0" smtClean="0"/>
              <a:t>Second level, line two</a:t>
            </a:r>
          </a:p>
          <a:p>
            <a:pPr lvl="2"/>
            <a:r>
              <a:rPr lang="en-US" dirty="0" smtClean="0"/>
              <a:t>Third level, line one</a:t>
            </a:r>
          </a:p>
          <a:p>
            <a:pPr lvl="2"/>
            <a:r>
              <a:rPr lang="en-US" dirty="0" smtClean="0"/>
              <a:t>Third level, line two</a:t>
            </a:r>
          </a:p>
          <a:p>
            <a:pPr lvl="3"/>
            <a:r>
              <a:rPr lang="en-US" dirty="0" smtClean="0"/>
              <a:t>Fourth level, line one</a:t>
            </a:r>
          </a:p>
          <a:p>
            <a:pPr lvl="3"/>
            <a:r>
              <a:rPr lang="en-US" dirty="0" smtClean="0"/>
              <a:t>Fourth level, line two</a:t>
            </a:r>
          </a:p>
          <a:p>
            <a:pPr lvl="4"/>
            <a:r>
              <a:rPr lang="en-US" dirty="0" smtClean="0"/>
              <a:t>Fifth level, line one</a:t>
            </a:r>
          </a:p>
          <a:p>
            <a:pPr lvl="4"/>
            <a:r>
              <a:rPr lang="en-US" dirty="0" smtClean="0"/>
              <a:t>Fifth level, line two</a:t>
            </a:r>
            <a:endParaRPr lang="en-US" dirty="0"/>
          </a:p>
        </p:txBody>
      </p:sp>
      <p:sp>
        <p:nvSpPr>
          <p:cNvPr id="4" name="Slide Number Placeholder 3"/>
          <p:cNvSpPr>
            <a:spLocks noGrp="1"/>
          </p:cNvSpPr>
          <p:nvPr>
            <p:ph type="sldNum" sz="quarter" idx="4"/>
          </p:nvPr>
        </p:nvSpPr>
        <p:spPr>
          <a:xfrm>
            <a:off x="8686800" y="6402389"/>
            <a:ext cx="457200" cy="455611"/>
          </a:xfrm>
          <a:prstGeom prst="rect">
            <a:avLst/>
          </a:prstGeom>
        </p:spPr>
        <p:txBody>
          <a:bodyPr vert="horz" lIns="91440" tIns="45720" rIns="91440" bIns="45720" rtlCol="0" anchor="ctr"/>
          <a:lstStyle>
            <a:lvl1pPr algn="ctr">
              <a:defRPr sz="1200">
                <a:solidFill>
                  <a:schemeClr val="tx1">
                    <a:tint val="75000"/>
                  </a:schemeClr>
                </a:solidFill>
              </a:defRPr>
            </a:lvl1pPr>
          </a:lstStyle>
          <a:p>
            <a:fld id="{881063F8-5AD5-8C4E-9551-67F09626B657}" type="slidenum">
              <a:rPr lang="en-US" smtClean="0">
                <a:solidFill>
                  <a:srgbClr val="0B1111">
                    <a:tint val="75000"/>
                  </a:srgbClr>
                </a:solidFill>
              </a:rPr>
              <a:pPr/>
              <a:t>‹#›</a:t>
            </a:fld>
            <a:endParaRPr lang="en-US" dirty="0">
              <a:solidFill>
                <a:srgbClr val="0B1111">
                  <a:tint val="75000"/>
                </a:srgbClr>
              </a:solidFill>
            </a:endParaRPr>
          </a:p>
        </p:txBody>
      </p:sp>
    </p:spTree>
    <p:extLst>
      <p:ext uri="{BB962C8B-B14F-4D97-AF65-F5344CB8AC3E}">
        <p14:creationId xmlns:p14="http://schemas.microsoft.com/office/powerpoint/2010/main" val="178690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Text – 1 Column</a:t>
            </a:r>
            <a:endParaRPr lang="en-US" dirty="0"/>
          </a:p>
        </p:txBody>
      </p:sp>
      <p:sp>
        <p:nvSpPr>
          <p:cNvPr id="7" name="Content Placeholder 6"/>
          <p:cNvSpPr>
            <a:spLocks noGrp="1"/>
          </p:cNvSpPr>
          <p:nvPr>
            <p:ph sz="quarter" idx="11" hasCustomPrompt="1"/>
          </p:nvPr>
        </p:nvSpPr>
        <p:spPr>
          <a:xfrm>
            <a:off x="463550" y="1282700"/>
            <a:ext cx="8223250" cy="5119688"/>
          </a:xfrm>
        </p:spPr>
        <p:txBody>
          <a:bodyPr>
            <a:normAutofit/>
          </a:bodyPr>
          <a:lstStyle>
            <a:lvl1pPr marL="0" indent="0">
              <a:buNone/>
              <a:defRPr baseline="0"/>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fr-FR" dirty="0" err="1" smtClean="0"/>
              <a:t>um</a:t>
            </a:r>
            <a:r>
              <a:rPr lang="fr-FR" dirty="0" smtClean="0"/>
              <a:t> </a:t>
            </a:r>
            <a:r>
              <a:rPr lang="fr-FR" dirty="0" err="1" smtClean="0"/>
              <a:t>quam</a:t>
            </a:r>
            <a:r>
              <a:rPr lang="fr-FR" dirty="0" smtClean="0"/>
              <a:t> to qui </a:t>
            </a:r>
            <a:r>
              <a:rPr lang="fr-FR" dirty="0" err="1" smtClean="0"/>
              <a:t>dolor</a:t>
            </a:r>
            <a:r>
              <a:rPr lang="fr-FR" dirty="0" smtClean="0"/>
              <a:t> </a:t>
            </a:r>
            <a:r>
              <a:rPr lang="fr-FR" dirty="0" err="1" smtClean="0"/>
              <a:t>rerfero</a:t>
            </a:r>
            <a:r>
              <a:rPr lang="fr-FR" dirty="0" smtClean="0"/>
              <a:t> </a:t>
            </a:r>
            <a:r>
              <a:rPr lang="fr-FR" dirty="0" err="1" smtClean="0"/>
              <a:t>dolupis</a:t>
            </a:r>
            <a:r>
              <a:rPr lang="fr-FR" dirty="0" smtClean="0"/>
              <a:t> </a:t>
            </a:r>
            <a:r>
              <a:rPr lang="fr-FR" dirty="0" err="1" smtClean="0"/>
              <a:t>estiaturibus</a:t>
            </a:r>
            <a:r>
              <a:rPr lang="fr-FR" dirty="0" smtClean="0"/>
              <a:t> et </a:t>
            </a:r>
            <a:r>
              <a:rPr lang="fr-FR" dirty="0" err="1" smtClean="0"/>
              <a:t>od</a:t>
            </a:r>
            <a:r>
              <a:rPr lang="fr-FR" dirty="0" smtClean="0"/>
              <a:t> quia </a:t>
            </a:r>
            <a:r>
              <a:rPr lang="fr-FR" dirty="0" err="1" smtClean="0"/>
              <a:t>commolo</a:t>
            </a:r>
            <a:r>
              <a:rPr lang="fr-FR" dirty="0" smtClean="0"/>
              <a:t> </a:t>
            </a:r>
            <a:r>
              <a:rPr lang="fr-FR" dirty="0" err="1" smtClean="0"/>
              <a:t>blam</a:t>
            </a:r>
            <a:r>
              <a:rPr lang="fr-FR" dirty="0" smtClean="0"/>
              <a:t> </a:t>
            </a:r>
            <a:r>
              <a:rPr lang="fr-FR" dirty="0" err="1" smtClean="0"/>
              <a:t>adipsam</a:t>
            </a:r>
            <a:r>
              <a:rPr lang="fr-FR" dirty="0" smtClean="0"/>
              <a:t> </a:t>
            </a:r>
            <a:r>
              <a:rPr lang="fr-FR" dirty="0" err="1" smtClean="0"/>
              <a:t>ommo</a:t>
            </a:r>
            <a:r>
              <a:rPr lang="fr-FR" dirty="0" smtClean="0"/>
              <a:t> </a:t>
            </a:r>
            <a:r>
              <a:rPr lang="fr-FR" dirty="0" err="1" smtClean="0"/>
              <a:t>earunt</a:t>
            </a:r>
            <a:r>
              <a:rPr lang="fr-FR" dirty="0" smtClean="0"/>
              <a:t> ut </a:t>
            </a:r>
            <a:r>
              <a:rPr lang="fr-FR" dirty="0" err="1" smtClean="0"/>
              <a:t>escimpos</a:t>
            </a:r>
            <a:r>
              <a:rPr lang="fr-FR" dirty="0" smtClean="0"/>
              <a:t> </a:t>
            </a:r>
            <a:r>
              <a:rPr lang="fr-FR" dirty="0" err="1" smtClean="0"/>
              <a:t>minvel</a:t>
            </a:r>
            <a:r>
              <a:rPr lang="fr-FR" dirty="0" smtClean="0"/>
              <a:t> </a:t>
            </a:r>
            <a:r>
              <a:rPr lang="fr-FR" dirty="0" err="1" smtClean="0"/>
              <a:t>iliqui</a:t>
            </a:r>
            <a:endParaRPr lang="en-US" dirty="0" smtClean="0"/>
          </a:p>
          <a:p>
            <a:pPr lvl="0"/>
            <a:endParaRPr lang="en-US" dirty="0" smtClean="0"/>
          </a:p>
          <a:p>
            <a:pPr lvl="0"/>
            <a:endParaRPr lang="en-US" dirty="0"/>
          </a:p>
        </p:txBody>
      </p:sp>
      <p:sp>
        <p:nvSpPr>
          <p:cNvPr id="4" name="Slide Number Placeholder 3"/>
          <p:cNvSpPr>
            <a:spLocks noGrp="1"/>
          </p:cNvSpPr>
          <p:nvPr>
            <p:ph type="sldNum" sz="quarter" idx="4"/>
          </p:nvPr>
        </p:nvSpPr>
        <p:spPr>
          <a:xfrm>
            <a:off x="8686800" y="6402389"/>
            <a:ext cx="457200" cy="455611"/>
          </a:xfrm>
          <a:prstGeom prst="rect">
            <a:avLst/>
          </a:prstGeom>
        </p:spPr>
        <p:txBody>
          <a:bodyPr vert="horz" lIns="91440" tIns="45720" rIns="91440" bIns="45720" rtlCol="0" anchor="ctr"/>
          <a:lstStyle>
            <a:lvl1pPr algn="ctr">
              <a:defRPr sz="1200">
                <a:solidFill>
                  <a:schemeClr val="tx1">
                    <a:tint val="75000"/>
                  </a:schemeClr>
                </a:solidFill>
              </a:defRPr>
            </a:lvl1pPr>
          </a:lstStyle>
          <a:p>
            <a:fld id="{881063F8-5AD5-8C4E-9551-67F09626B657}" type="slidenum">
              <a:rPr lang="en-US" smtClean="0">
                <a:solidFill>
                  <a:srgbClr val="0B1111">
                    <a:tint val="75000"/>
                  </a:srgbClr>
                </a:solidFill>
              </a:rPr>
              <a:pPr/>
              <a:t>‹#›</a:t>
            </a:fld>
            <a:endParaRPr lang="en-US" dirty="0">
              <a:solidFill>
                <a:srgbClr val="0B1111">
                  <a:tint val="75000"/>
                </a:srgbClr>
              </a:solidFill>
            </a:endParaRPr>
          </a:p>
        </p:txBody>
      </p:sp>
    </p:spTree>
    <p:extLst>
      <p:ext uri="{BB962C8B-B14F-4D97-AF65-F5344CB8AC3E}">
        <p14:creationId xmlns:p14="http://schemas.microsoft.com/office/powerpoint/2010/main" val="107905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Text and List – 1 Column</a:t>
            </a:r>
            <a:endParaRPr lang="en-US" dirty="0"/>
          </a:p>
        </p:txBody>
      </p:sp>
      <p:sp>
        <p:nvSpPr>
          <p:cNvPr id="4" name="Content Placeholder 4"/>
          <p:cNvSpPr>
            <a:spLocks noGrp="1"/>
          </p:cNvSpPr>
          <p:nvPr>
            <p:ph sz="quarter" idx="11" hasCustomPrompt="1"/>
          </p:nvPr>
        </p:nvSpPr>
        <p:spPr>
          <a:xfrm>
            <a:off x="463550" y="1282700"/>
            <a:ext cx="8223250" cy="1126316"/>
          </a:xfrm>
        </p:spPr>
        <p:txBody>
          <a:bodyPr>
            <a:normAutofit/>
          </a:bodyPr>
          <a:lstStyle>
            <a:lvl1pPr marL="0" indent="0">
              <a:spcBef>
                <a:spcPts val="1800"/>
              </a:spcBef>
              <a:buNone/>
              <a:defRPr sz="3600"/>
            </a:lvl1pPr>
          </a:lstStyle>
          <a:p>
            <a:pPr lvl="0"/>
            <a:r>
              <a:rPr lang="fr-FR" dirty="0" err="1" smtClean="0"/>
              <a:t>Prorporio</a:t>
            </a:r>
            <a:r>
              <a:rPr lang="fr-FR" dirty="0" smtClean="0"/>
              <a:t> ut </a:t>
            </a:r>
            <a:r>
              <a:rPr lang="fr-FR" dirty="0" err="1" smtClean="0"/>
              <a:t>occatum</a:t>
            </a:r>
            <a:r>
              <a:rPr lang="fr-FR" dirty="0" smtClean="0"/>
              <a:t> </a:t>
            </a:r>
            <a:r>
              <a:rPr lang="fr-FR" dirty="0" err="1" smtClean="0"/>
              <a:t>endunt</a:t>
            </a:r>
            <a:r>
              <a:rPr lang="fr-FR" dirty="0" smtClean="0"/>
              <a:t> et </a:t>
            </a:r>
            <a:r>
              <a:rPr lang="fr-FR" dirty="0" err="1" smtClean="0"/>
              <a:t>eos</a:t>
            </a:r>
            <a:r>
              <a:rPr lang="fr-FR" dirty="0" smtClean="0"/>
              <a:t> </a:t>
            </a:r>
            <a:r>
              <a:rPr lang="fr-FR" dirty="0" err="1" smtClean="0"/>
              <a:t>nihit</a:t>
            </a:r>
            <a:r>
              <a:rPr lang="fr-FR" dirty="0" smtClean="0"/>
              <a:t> </a:t>
            </a:r>
            <a:r>
              <a:rPr lang="fr-FR" dirty="0" err="1" smtClean="0"/>
              <a:t>essi</a:t>
            </a:r>
            <a:r>
              <a:rPr lang="fr-FR" dirty="0" smtClean="0"/>
              <a:t> </a:t>
            </a:r>
            <a:r>
              <a:rPr lang="fr-FR" dirty="0" err="1" smtClean="0"/>
              <a:t>omnis</a:t>
            </a:r>
            <a:r>
              <a:rPr lang="fr-FR" dirty="0" smtClean="0"/>
              <a:t> </a:t>
            </a:r>
            <a:r>
              <a:rPr lang="fr-FR" dirty="0" err="1" smtClean="0"/>
              <a:t>ea</a:t>
            </a:r>
            <a:r>
              <a:rPr lang="fr-FR" dirty="0" smtClean="0"/>
              <a:t> </a:t>
            </a:r>
            <a:r>
              <a:rPr lang="fr-FR" dirty="0" err="1" smtClean="0"/>
              <a:t>quaturio</a:t>
            </a:r>
            <a:r>
              <a:rPr lang="fr-FR" dirty="0" smtClean="0"/>
              <a:t> </a:t>
            </a:r>
            <a:r>
              <a:rPr lang="fr-FR" dirty="0" err="1" smtClean="0"/>
              <a:t>nam</a:t>
            </a:r>
            <a:endParaRPr lang="en-US" dirty="0"/>
          </a:p>
        </p:txBody>
      </p:sp>
      <p:sp>
        <p:nvSpPr>
          <p:cNvPr id="5" name="Content Placeholder 8"/>
          <p:cNvSpPr>
            <a:spLocks noGrp="1"/>
          </p:cNvSpPr>
          <p:nvPr>
            <p:ph sz="quarter" idx="12" hasCustomPrompt="1"/>
          </p:nvPr>
        </p:nvSpPr>
        <p:spPr>
          <a:xfrm>
            <a:off x="463551" y="2553033"/>
            <a:ext cx="8223250" cy="3849356"/>
          </a:xfrm>
        </p:spPr>
        <p:txBody>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4"/>
          </p:nvPr>
        </p:nvSpPr>
        <p:spPr>
          <a:xfrm>
            <a:off x="8686800" y="6402389"/>
            <a:ext cx="457200" cy="455611"/>
          </a:xfrm>
          <a:prstGeom prst="rect">
            <a:avLst/>
          </a:prstGeom>
        </p:spPr>
        <p:txBody>
          <a:bodyPr vert="horz" lIns="91440" tIns="45720" rIns="91440" bIns="45720" rtlCol="0" anchor="ctr"/>
          <a:lstStyle>
            <a:lvl1pPr algn="ctr">
              <a:defRPr sz="1200">
                <a:solidFill>
                  <a:schemeClr val="tx1">
                    <a:tint val="75000"/>
                  </a:schemeClr>
                </a:solidFill>
              </a:defRPr>
            </a:lvl1pPr>
          </a:lstStyle>
          <a:p>
            <a:fld id="{881063F8-5AD5-8C4E-9551-67F09626B657}" type="slidenum">
              <a:rPr lang="en-US" smtClean="0">
                <a:solidFill>
                  <a:srgbClr val="0B1111">
                    <a:tint val="75000"/>
                  </a:srgbClr>
                </a:solidFill>
              </a:rPr>
              <a:pPr/>
              <a:t>‹#›</a:t>
            </a:fld>
            <a:endParaRPr lang="en-US" dirty="0">
              <a:solidFill>
                <a:srgbClr val="0B1111">
                  <a:tint val="75000"/>
                </a:srgbClr>
              </a:solidFill>
            </a:endParaRPr>
          </a:p>
        </p:txBody>
      </p:sp>
    </p:spTree>
    <p:extLst>
      <p:ext uri="{BB962C8B-B14F-4D97-AF65-F5344CB8AC3E}">
        <p14:creationId xmlns:p14="http://schemas.microsoft.com/office/powerpoint/2010/main" val="353592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81063F8-5AD5-8C4E-9551-67F09626B657}" type="slidenum">
              <a:rPr lang="en-US" smtClean="0">
                <a:solidFill>
                  <a:srgbClr val="0B1111">
                    <a:tint val="75000"/>
                  </a:srgbClr>
                </a:solidFill>
              </a:rPr>
              <a:pPr/>
              <a:t>‹#›</a:t>
            </a:fld>
            <a:endParaRPr lang="en-US" dirty="0">
              <a:solidFill>
                <a:srgbClr val="0B1111">
                  <a:tint val="75000"/>
                </a:srgbClr>
              </a:solidFill>
            </a:endParaRPr>
          </a:p>
        </p:txBody>
      </p:sp>
      <p:sp>
        <p:nvSpPr>
          <p:cNvPr id="4" name="Title 1"/>
          <p:cNvSpPr>
            <a:spLocks noGrp="1"/>
          </p:cNvSpPr>
          <p:nvPr>
            <p:ph type="title" hasCustomPrompt="1"/>
          </p:nvPr>
        </p:nvSpPr>
        <p:spPr>
          <a:xfrm>
            <a:off x="463550" y="460375"/>
            <a:ext cx="8223250" cy="730197"/>
          </a:xfrm>
        </p:spPr>
        <p:txBody>
          <a:bodyPr/>
          <a:lstStyle/>
          <a:p>
            <a:r>
              <a:rPr lang="en-US" dirty="0" smtClean="0"/>
              <a:t>Text and Picture – 1 Column</a:t>
            </a:r>
            <a:endParaRPr lang="en-US" dirty="0"/>
          </a:p>
        </p:txBody>
      </p:sp>
      <p:sp>
        <p:nvSpPr>
          <p:cNvPr id="5" name="Content Placeholder 4"/>
          <p:cNvSpPr>
            <a:spLocks noGrp="1"/>
          </p:cNvSpPr>
          <p:nvPr>
            <p:ph sz="quarter" idx="11" hasCustomPrompt="1"/>
          </p:nvPr>
        </p:nvSpPr>
        <p:spPr>
          <a:xfrm>
            <a:off x="463550" y="1282700"/>
            <a:ext cx="8223250" cy="1126316"/>
          </a:xfrm>
        </p:spPr>
        <p:txBody>
          <a:bodyPr>
            <a:normAutofit/>
          </a:bodyPr>
          <a:lstStyle>
            <a:lvl1pPr marL="0" indent="0">
              <a:spcBef>
                <a:spcPts val="1800"/>
              </a:spcBef>
              <a:buNone/>
              <a:defRPr sz="3600"/>
            </a:lvl1pPr>
          </a:lstStyle>
          <a:p>
            <a:pPr lvl="0"/>
            <a:r>
              <a:rPr lang="fr-FR" dirty="0" err="1" smtClean="0"/>
              <a:t>Prorporio</a:t>
            </a:r>
            <a:r>
              <a:rPr lang="fr-FR" dirty="0" smtClean="0"/>
              <a:t> ut </a:t>
            </a:r>
            <a:r>
              <a:rPr lang="fr-FR" dirty="0" err="1" smtClean="0"/>
              <a:t>occatum</a:t>
            </a:r>
            <a:r>
              <a:rPr lang="fr-FR" dirty="0" smtClean="0"/>
              <a:t> </a:t>
            </a:r>
            <a:r>
              <a:rPr lang="fr-FR" dirty="0" err="1" smtClean="0"/>
              <a:t>endunt</a:t>
            </a:r>
            <a:r>
              <a:rPr lang="fr-FR" dirty="0" smtClean="0"/>
              <a:t> et </a:t>
            </a:r>
            <a:r>
              <a:rPr lang="fr-FR" dirty="0" err="1" smtClean="0"/>
              <a:t>eos</a:t>
            </a:r>
            <a:r>
              <a:rPr lang="fr-FR" dirty="0" smtClean="0"/>
              <a:t> </a:t>
            </a:r>
            <a:r>
              <a:rPr lang="fr-FR" dirty="0" err="1" smtClean="0"/>
              <a:t>nihit</a:t>
            </a:r>
            <a:r>
              <a:rPr lang="fr-FR" dirty="0" smtClean="0"/>
              <a:t> </a:t>
            </a:r>
            <a:r>
              <a:rPr lang="fr-FR" dirty="0" err="1" smtClean="0"/>
              <a:t>essi</a:t>
            </a:r>
            <a:r>
              <a:rPr lang="fr-FR" dirty="0" smtClean="0"/>
              <a:t> </a:t>
            </a:r>
            <a:r>
              <a:rPr lang="fr-FR" dirty="0" err="1" smtClean="0"/>
              <a:t>omnis</a:t>
            </a:r>
            <a:r>
              <a:rPr lang="fr-FR" dirty="0" smtClean="0"/>
              <a:t> </a:t>
            </a:r>
            <a:r>
              <a:rPr lang="fr-FR" dirty="0" err="1" smtClean="0"/>
              <a:t>ea</a:t>
            </a:r>
            <a:r>
              <a:rPr lang="fr-FR" dirty="0" smtClean="0"/>
              <a:t> </a:t>
            </a:r>
            <a:r>
              <a:rPr lang="fr-FR" dirty="0" err="1" smtClean="0"/>
              <a:t>quaturio</a:t>
            </a:r>
            <a:r>
              <a:rPr lang="fr-FR" dirty="0" smtClean="0"/>
              <a:t> </a:t>
            </a:r>
            <a:r>
              <a:rPr lang="fr-FR" dirty="0" err="1" smtClean="0"/>
              <a:t>nam</a:t>
            </a:r>
            <a:endParaRPr lang="en-US" dirty="0"/>
          </a:p>
        </p:txBody>
      </p:sp>
      <p:sp>
        <p:nvSpPr>
          <p:cNvPr id="7" name="Picture Placeholder 6"/>
          <p:cNvSpPr>
            <a:spLocks noGrp="1"/>
          </p:cNvSpPr>
          <p:nvPr>
            <p:ph type="pic" sz="quarter" idx="12"/>
          </p:nvPr>
        </p:nvSpPr>
        <p:spPr>
          <a:xfrm>
            <a:off x="463550" y="2474913"/>
            <a:ext cx="8223250" cy="3927475"/>
          </a:xfrm>
        </p:spPr>
        <p:txBody>
          <a:bodyPr/>
          <a:lstStyle>
            <a:lvl1pPr marL="0" indent="0">
              <a:buNone/>
              <a:defRPr/>
            </a:lvl1pPr>
          </a:lstStyle>
          <a:p>
            <a:endParaRPr lang="en-US" dirty="0"/>
          </a:p>
        </p:txBody>
      </p:sp>
    </p:spTree>
    <p:extLst>
      <p:ext uri="{BB962C8B-B14F-4D97-AF65-F5344CB8AC3E}">
        <p14:creationId xmlns:p14="http://schemas.microsoft.com/office/powerpoint/2010/main" val="133420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inside.jpg"/>
          <p:cNvPicPr>
            <a:picLocks noChangeAspect="1"/>
          </p:cNvPicPr>
          <p:nvPr/>
        </p:nvPicPr>
        <p:blipFill>
          <a:blip r:embed="rId17"/>
          <a:stretch>
            <a:fillRect/>
          </a:stretch>
        </p:blipFill>
        <p:spPr>
          <a:xfrm>
            <a:off x="-1" y="0"/>
            <a:ext cx="9144001" cy="6858000"/>
          </a:xfrm>
          <a:prstGeom prst="rect">
            <a:avLst/>
          </a:prstGeom>
        </p:spPr>
      </p:pic>
      <p:sp>
        <p:nvSpPr>
          <p:cNvPr id="2" name="Title Placeholder 1"/>
          <p:cNvSpPr>
            <a:spLocks noGrp="1"/>
          </p:cNvSpPr>
          <p:nvPr>
            <p:ph type="title"/>
          </p:nvPr>
        </p:nvSpPr>
        <p:spPr>
          <a:xfrm>
            <a:off x="463550" y="460375"/>
            <a:ext cx="8223250" cy="730197"/>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2700"/>
            <a:ext cx="8235950" cy="5119689"/>
          </a:xfrm>
          <a:prstGeom prst="rect">
            <a:avLst/>
          </a:prstGeom>
        </p:spPr>
        <p:txBody>
          <a:bodyPr vert="horz" lIns="0" tIns="0" rIns="0" bIns="0" rtlCol="0">
            <a:norm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Slide Number Placeholder 3"/>
          <p:cNvSpPr>
            <a:spLocks noGrp="1"/>
          </p:cNvSpPr>
          <p:nvPr>
            <p:ph type="sldNum" sz="quarter" idx="4"/>
          </p:nvPr>
        </p:nvSpPr>
        <p:spPr>
          <a:xfrm>
            <a:off x="8686800" y="6402389"/>
            <a:ext cx="457200" cy="455611"/>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fld id="{881063F8-5AD5-8C4E-9551-67F09626B657}" type="slidenum">
              <a:rPr lang="en-US" smtClean="0">
                <a:solidFill>
                  <a:srgbClr val="0B1111">
                    <a:tint val="75000"/>
                  </a:srgbClr>
                </a:solidFill>
              </a:rPr>
              <a:pPr defTabSz="457200"/>
              <a:t>‹#›</a:t>
            </a:fld>
            <a:endParaRPr lang="en-US" dirty="0">
              <a:solidFill>
                <a:srgbClr val="0B1111">
                  <a:tint val="75000"/>
                </a:srgbClr>
              </a:solidFill>
            </a:endParaRPr>
          </a:p>
        </p:txBody>
      </p:sp>
    </p:spTree>
    <p:extLst>
      <p:ext uri="{BB962C8B-B14F-4D97-AF65-F5344CB8AC3E}">
        <p14:creationId xmlns:p14="http://schemas.microsoft.com/office/powerpoint/2010/main" val="27261263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hf hdr="0" ftr="0" dt="0"/>
  <p:txStyles>
    <p:titleStyle>
      <a:lvl1pPr algn="l" defTabSz="457200" rtl="0" eaLnBrk="1" latinLnBrk="0" hangingPunct="1">
        <a:spcBef>
          <a:spcPct val="0"/>
        </a:spcBef>
        <a:buNone/>
        <a:defRPr sz="4500" kern="1200">
          <a:solidFill>
            <a:schemeClr val="tx2"/>
          </a:solidFill>
          <a:latin typeface="Cambria"/>
          <a:ea typeface="+mj-ea"/>
          <a:cs typeface="Cambria"/>
        </a:defRPr>
      </a:lvl1pPr>
    </p:titleStyle>
    <p:bodyStyle>
      <a:lvl1pPr marL="457200" indent="-457200" algn="l" defTabSz="457200" rtl="0" eaLnBrk="1" latinLnBrk="0" hangingPunct="1">
        <a:spcBef>
          <a:spcPts val="600"/>
        </a:spcBef>
        <a:buSzPct val="111000"/>
        <a:buFont typeface="Arial"/>
        <a:buChar char="•"/>
        <a:defRPr sz="3600" kern="1200" baseline="0">
          <a:solidFill>
            <a:schemeClr val="tx1"/>
          </a:solidFill>
          <a:latin typeface="+mn-lt"/>
          <a:ea typeface="+mn-ea"/>
          <a:cs typeface="Arial"/>
        </a:defRPr>
      </a:lvl1pPr>
      <a:lvl2pPr marL="914400" indent="-457200" algn="l" defTabSz="457200" rtl="0" eaLnBrk="1" latinLnBrk="0" hangingPunct="1">
        <a:spcBef>
          <a:spcPts val="600"/>
        </a:spcBef>
        <a:buSzPct val="100000"/>
        <a:buFont typeface="Wingdings" charset="2"/>
        <a:buChar char="§"/>
        <a:defRPr sz="3000" kern="1200">
          <a:solidFill>
            <a:schemeClr val="tx1"/>
          </a:solidFill>
          <a:latin typeface="+mn-lt"/>
          <a:ea typeface="+mn-ea"/>
          <a:cs typeface="Arial"/>
        </a:defRPr>
      </a:lvl2pPr>
      <a:lvl3pPr marL="1371600" indent="-457200" algn="l" defTabSz="457200" rtl="0" eaLnBrk="1" latinLnBrk="0" hangingPunct="1">
        <a:spcBef>
          <a:spcPts val="600"/>
        </a:spcBef>
        <a:buSzPct val="111000"/>
        <a:buFont typeface="Arial"/>
        <a:buChar char="•"/>
        <a:defRPr sz="2400" kern="1200">
          <a:solidFill>
            <a:schemeClr val="tx1"/>
          </a:solidFill>
          <a:latin typeface="+mn-lt"/>
          <a:ea typeface="+mn-ea"/>
          <a:cs typeface="Arial"/>
        </a:defRPr>
      </a:lvl3pPr>
      <a:lvl4pPr marL="1828800" indent="-457200" algn="l" defTabSz="457200" rtl="0" eaLnBrk="1" latinLnBrk="0" hangingPunct="1">
        <a:spcBef>
          <a:spcPts val="600"/>
        </a:spcBef>
        <a:buSzPct val="100000"/>
        <a:buFont typeface="Wingdings" charset="2"/>
        <a:buChar char="§"/>
        <a:defRPr sz="2400" kern="1200">
          <a:solidFill>
            <a:schemeClr val="tx1"/>
          </a:solidFill>
          <a:latin typeface="+mn-lt"/>
          <a:ea typeface="+mn-ea"/>
          <a:cs typeface="Arial"/>
        </a:defRPr>
      </a:lvl4pPr>
      <a:lvl5pPr marL="2286000" indent="-457200" algn="l" defTabSz="457200" rtl="0" eaLnBrk="1" latinLnBrk="0" hangingPunct="1">
        <a:spcBef>
          <a:spcPts val="600"/>
        </a:spcBef>
        <a:buSzPct val="111000"/>
        <a:buFont typeface="Arial"/>
        <a:buChar char="•"/>
        <a:defRPr sz="2400" kern="1200">
          <a:solidFill>
            <a:schemeClr val="tx1"/>
          </a:solidFill>
          <a:latin typeface="+mn-lt"/>
          <a:ea typeface="+mn-ea"/>
          <a:cs typeface="Arial"/>
        </a:defRPr>
      </a:lvl5pPr>
      <a:lvl6pPr marL="2571750" indent="-285750" algn="l" defTabSz="457200" rtl="0" eaLnBrk="1" latinLnBrk="0" hangingPunct="1">
        <a:spcBef>
          <a:spcPts val="600"/>
        </a:spcBef>
        <a:buSzPct val="100000"/>
        <a:buFont typeface="Lucida Grande"/>
        <a:buChar char="◆"/>
        <a:defRPr sz="1800" b="0" kern="1200">
          <a:solidFill>
            <a:schemeClr val="tx1"/>
          </a:solidFill>
          <a:latin typeface="+mn-lt"/>
          <a:ea typeface="+mn-ea"/>
          <a:cs typeface="+mn-cs"/>
        </a:defRPr>
      </a:lvl6pPr>
      <a:lvl7pPr marL="2971800" indent="-228600" algn="l" defTabSz="457200" rtl="0" eaLnBrk="1" latinLnBrk="0" hangingPunct="1">
        <a:spcBef>
          <a:spcPct val="20000"/>
        </a:spcBef>
        <a:buSzPct val="55000"/>
        <a:buFont typeface="Courier New"/>
        <a:buChar char="o"/>
        <a:defRPr sz="2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www.abilityone.gov/"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mailto:services@nib.org"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3.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www.sourceamerica.org/about-us/contact-us-form"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tBoGVLQD7ks&amp;index=1&amp;list=PLd7HV4GrJKXcFUaQGgml5mvVRO8d6giIY" TargetMode="External"/><Relationship Id="rId2" Type="http://schemas.openxmlformats.org/officeDocument/2006/relationships/hyperlink" Target="https://www.youtube.com/watch?v=uzk6Hk9-ya0"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www.sourceamerica.org/" TargetMode="External"/><Relationship Id="rId2" Type="http://schemas.openxmlformats.org/officeDocument/2006/relationships/hyperlink" Target="http://www.abilityone.gov/" TargetMode="External"/><Relationship Id="rId1" Type="http://schemas.openxmlformats.org/officeDocument/2006/relationships/slideLayout" Target="../slideLayouts/slideLayout3.xml"/><Relationship Id="rId5" Type="http://schemas.openxmlformats.org/officeDocument/2006/relationships/hyperlink" Target="mailto:CouncilofChampions@abilityone.gov" TargetMode="External"/><Relationship Id="rId4" Type="http://schemas.openxmlformats.org/officeDocument/2006/relationships/hyperlink" Target="http://www.nib.or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AbilityOne Program</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Text Placeholder 3"/>
          <p:cNvSpPr>
            <a:spLocks noGrp="1"/>
          </p:cNvSpPr>
          <p:nvPr>
            <p:ph type="body" sz="quarter" idx="10"/>
          </p:nvPr>
        </p:nvSpPr>
        <p:spPr>
          <a:xfrm>
            <a:off x="455613" y="4038600"/>
            <a:ext cx="8231187" cy="2286000"/>
          </a:xfrm>
        </p:spPr>
        <p:txBody>
          <a:bodyPr/>
          <a:lstStyle/>
          <a:p>
            <a:pPr marL="285750" indent="-285750">
              <a:buFont typeface="Arial" panose="020B0604020202020204" pitchFamily="34" charset="0"/>
              <a:buChar char="•"/>
            </a:pPr>
            <a:r>
              <a:rPr lang="en-US" dirty="0"/>
              <a:t>U.S. </a:t>
            </a:r>
            <a:r>
              <a:rPr lang="en-US" dirty="0" err="1"/>
              <a:t>AbilityOne</a:t>
            </a:r>
            <a:r>
              <a:rPr lang="en-US" dirty="0"/>
              <a:t> Commission</a:t>
            </a:r>
          </a:p>
          <a:p>
            <a:pPr marL="285750" indent="-285750">
              <a:buFont typeface="Arial" panose="020B0604020202020204" pitchFamily="34" charset="0"/>
              <a:buChar char="•"/>
            </a:pPr>
            <a:r>
              <a:rPr lang="en-US" dirty="0" smtClean="0"/>
              <a:t>National Industries for the Blind (NIB)</a:t>
            </a:r>
            <a:endParaRPr lang="en-US" dirty="0"/>
          </a:p>
          <a:p>
            <a:pPr marL="285750" indent="-285750">
              <a:buFont typeface="Arial" panose="020B0604020202020204" pitchFamily="34" charset="0"/>
              <a:buChar char="•"/>
            </a:pPr>
            <a:r>
              <a:rPr lang="en-US" dirty="0" err="1"/>
              <a:t>SourceAmerica</a:t>
            </a:r>
            <a:endParaRPr lang="en-US" dirty="0"/>
          </a:p>
          <a:p>
            <a:pPr marL="285750" indent="-285750">
              <a:buFont typeface="Arial" panose="020B0604020202020204" pitchFamily="34" charset="0"/>
              <a:buChar char="•"/>
            </a:pPr>
            <a:r>
              <a:rPr lang="en-US" dirty="0"/>
              <a:t>Nonprofit Agency Contractor</a:t>
            </a:r>
          </a:p>
          <a:p>
            <a:pPr marL="285750" indent="-285750">
              <a:buFont typeface="Arial" panose="020B0604020202020204" pitchFamily="34" charset="0"/>
              <a:buChar char="•"/>
            </a:pPr>
            <a:r>
              <a:rPr lang="en-US" dirty="0"/>
              <a:t>Federal </a:t>
            </a:r>
            <a:r>
              <a:rPr lang="en-US" dirty="0" err="1"/>
              <a:t>AbilityOne</a:t>
            </a:r>
            <a:r>
              <a:rPr lang="en-US" dirty="0"/>
              <a:t> Champion</a:t>
            </a:r>
          </a:p>
          <a:p>
            <a:endParaRPr lang="en-US" dirty="0"/>
          </a:p>
        </p:txBody>
      </p:sp>
    </p:spTree>
    <p:extLst>
      <p:ext uri="{BB962C8B-B14F-4D97-AF65-F5344CB8AC3E}">
        <p14:creationId xmlns:p14="http://schemas.microsoft.com/office/powerpoint/2010/main" val="1807246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mbria" panose="02040503050406030204" pitchFamily="18" charset="0"/>
                <a:cs typeface="Arial" panose="020B0604020202020204" pitchFamily="34" charset="0"/>
              </a:rPr>
              <a:t>Fair Market Price Determination</a:t>
            </a:r>
            <a:endParaRPr lang="en-US" dirty="0">
              <a:latin typeface="Cambria" panose="02040503050406030204" pitchFamily="18" charset="0"/>
              <a:cs typeface="Arial" panose="020B0604020202020204" pitchFamily="34" charset="0"/>
            </a:endParaRPr>
          </a:p>
        </p:txBody>
      </p:sp>
      <p:sp>
        <p:nvSpPr>
          <p:cNvPr id="5" name="Content Placeholder 4"/>
          <p:cNvSpPr>
            <a:spLocks noGrp="1"/>
          </p:cNvSpPr>
          <p:nvPr>
            <p:ph sz="quarter" idx="11"/>
          </p:nvPr>
        </p:nvSpPr>
        <p:spPr/>
        <p:txBody>
          <a:bodyPr>
            <a:normAutofit/>
          </a:bodyPr>
          <a:lstStyle/>
          <a:p>
            <a:pPr marL="0" lvl="0" indent="0" eaLnBrk="0" fontAlgn="base" hangingPunct="0">
              <a:spcBef>
                <a:spcPct val="20000"/>
              </a:spcBef>
              <a:spcAft>
                <a:spcPts val="600"/>
              </a:spcAft>
              <a:buNone/>
            </a:pPr>
            <a:r>
              <a:rPr lang="en-US" altLang="en-US" sz="3200" b="1" kern="0" dirty="0">
                <a:solidFill>
                  <a:srgbClr val="000000"/>
                </a:solidFill>
                <a:latin typeface="Cambria" panose="02040503050406030204" pitchFamily="18" charset="0"/>
                <a:ea typeface="ＭＳ Ｐゴシック"/>
                <a:cs typeface="Arial" panose="020B0604020202020204" pitchFamily="34" charset="0"/>
              </a:rPr>
              <a:t>Fair Market Price recommendations submitted in the </a:t>
            </a:r>
            <a:r>
              <a:rPr lang="en-US" altLang="en-US" sz="3200" b="1" kern="0" dirty="0" err="1">
                <a:solidFill>
                  <a:srgbClr val="000000"/>
                </a:solidFill>
                <a:latin typeface="Cambria" panose="02040503050406030204" pitchFamily="18" charset="0"/>
                <a:ea typeface="ＭＳ Ｐゴシック"/>
                <a:cs typeface="Arial" panose="020B0604020202020204" pitchFamily="34" charset="0"/>
              </a:rPr>
              <a:t>AbilityOne</a:t>
            </a:r>
            <a:r>
              <a:rPr lang="en-US" altLang="en-US" sz="3200" b="1" kern="0" dirty="0">
                <a:solidFill>
                  <a:srgbClr val="000000"/>
                </a:solidFill>
                <a:latin typeface="Cambria" panose="02040503050406030204" pitchFamily="18" charset="0"/>
                <a:ea typeface="ＭＳ Ｐゴシック"/>
                <a:cs typeface="Arial" panose="020B0604020202020204" pitchFamily="34" charset="0"/>
              </a:rPr>
              <a:t> Program must</a:t>
            </a:r>
            <a:r>
              <a:rPr lang="en-US" altLang="en-US" sz="3200" b="1" kern="0" dirty="0" smtClean="0">
                <a:solidFill>
                  <a:srgbClr val="000000"/>
                </a:solidFill>
                <a:latin typeface="Cambria" panose="02040503050406030204" pitchFamily="18" charset="0"/>
                <a:ea typeface="ＭＳ Ｐゴシック"/>
                <a:cs typeface="Arial" panose="020B0604020202020204" pitchFamily="34" charset="0"/>
              </a:rPr>
              <a:t>:</a:t>
            </a:r>
            <a:endParaRPr lang="en-US" altLang="en-US" sz="1800" b="1" kern="0" dirty="0">
              <a:solidFill>
                <a:srgbClr val="000000"/>
              </a:solidFill>
              <a:latin typeface="Cambria" panose="02040503050406030204" pitchFamily="18" charset="0"/>
              <a:ea typeface="ＭＳ Ｐゴシック"/>
              <a:cs typeface="Arial" panose="020B0604020202020204" pitchFamily="34" charset="0"/>
            </a:endParaRPr>
          </a:p>
          <a:p>
            <a:pPr marL="342900" indent="-342900" eaLnBrk="0" fontAlgn="base" hangingPunct="0">
              <a:spcBef>
                <a:spcPct val="20000"/>
              </a:spcBef>
              <a:spcAft>
                <a:spcPts val="1200"/>
              </a:spcAft>
              <a:buFont typeface="Arial" panose="020B0604020202020204" pitchFamily="34" charset="0"/>
              <a:buChar char="•"/>
            </a:pPr>
            <a:r>
              <a:rPr lang="en-US" dirty="0">
                <a:latin typeface="Cambria" panose="02040503050406030204" pitchFamily="18" charset="0"/>
                <a:cs typeface="Arial" panose="020B0604020202020204" pitchFamily="34" charset="0"/>
              </a:rPr>
              <a:t>Be negotiated and agreed to by the Contracting Activity(s) and the Nonprofit Agency before </a:t>
            </a:r>
            <a:r>
              <a:rPr lang="en-US" dirty="0" smtClean="0">
                <a:latin typeface="Cambria" panose="02040503050406030204" pitchFamily="18" charset="0"/>
                <a:cs typeface="Arial" panose="020B0604020202020204" pitchFamily="34" charset="0"/>
              </a:rPr>
              <a:t>submission</a:t>
            </a:r>
            <a:endParaRPr lang="en-US" altLang="en-US" kern="0" dirty="0">
              <a:solidFill>
                <a:srgbClr val="000000"/>
              </a:solidFill>
              <a:latin typeface="Cambria" panose="02040503050406030204" pitchFamily="18" charset="0"/>
              <a:ea typeface="ＭＳ Ｐゴシック"/>
              <a:cs typeface="Arial" panose="020B0604020202020204" pitchFamily="34" charset="0"/>
            </a:endParaRPr>
          </a:p>
          <a:p>
            <a:pPr marL="342900" indent="-342900" eaLnBrk="0" fontAlgn="base" hangingPunct="0">
              <a:spcBef>
                <a:spcPct val="20000"/>
              </a:spcBef>
              <a:spcAft>
                <a:spcPct val="0"/>
              </a:spcAft>
              <a:buFont typeface="Arial" panose="020B0604020202020204" pitchFamily="34" charset="0"/>
              <a:buChar char="•"/>
            </a:pPr>
            <a:r>
              <a:rPr lang="en-US" altLang="en-US" kern="0" dirty="0">
                <a:solidFill>
                  <a:srgbClr val="000000"/>
                </a:solidFill>
                <a:latin typeface="Cambria" panose="02040503050406030204" pitchFamily="18" charset="0"/>
                <a:ea typeface="ＭＳ Ｐゴシック"/>
                <a:cs typeface="Arial" panose="020B0604020202020204" pitchFamily="34" charset="0"/>
              </a:rPr>
              <a:t>Be analyzed in accordance with FAR 15.404 by the Contracting Officer</a:t>
            </a:r>
            <a:endParaRPr lang="en-US" dirty="0"/>
          </a:p>
        </p:txBody>
      </p:sp>
      <p:sp>
        <p:nvSpPr>
          <p:cNvPr id="4"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10</a:t>
            </a:fld>
            <a:endParaRPr lang="en-US" dirty="0"/>
          </a:p>
        </p:txBody>
      </p:sp>
    </p:spTree>
    <p:extLst>
      <p:ext uri="{BB962C8B-B14F-4D97-AF65-F5344CB8AC3E}">
        <p14:creationId xmlns:p14="http://schemas.microsoft.com/office/powerpoint/2010/main" val="704387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to the Customer</a:t>
            </a:r>
            <a:endParaRPr lang="en-US" dirty="0"/>
          </a:p>
        </p:txBody>
      </p:sp>
      <p:sp>
        <p:nvSpPr>
          <p:cNvPr id="3" name="Content Placeholder 2"/>
          <p:cNvSpPr>
            <a:spLocks noGrp="1"/>
          </p:cNvSpPr>
          <p:nvPr>
            <p:ph sz="quarter" idx="11"/>
          </p:nvPr>
        </p:nvSpPr>
        <p:spPr/>
        <p:txBody>
          <a:bodyPr/>
          <a:lstStyle/>
          <a:p>
            <a:pPr marL="457200" indent="-457200" fontAlgn="base">
              <a:spcBef>
                <a:spcPct val="0"/>
              </a:spcBef>
              <a:spcAft>
                <a:spcPct val="0"/>
              </a:spcAft>
              <a:buFont typeface="Arial" panose="020B0604020202020204" pitchFamily="34" charset="0"/>
              <a:buChar char="•"/>
            </a:pPr>
            <a:r>
              <a:rPr lang="en-US" altLang="en-US" sz="3200" dirty="0">
                <a:solidFill>
                  <a:srgbClr val="000000"/>
                </a:solidFill>
                <a:latin typeface="Cambria" panose="02040503050406030204" pitchFamily="18" charset="0"/>
                <a:ea typeface="ＭＳ Ｐゴシック" pitchFamily="34" charset="-128"/>
              </a:rPr>
              <a:t>Strategic Partner – National </a:t>
            </a:r>
            <a:r>
              <a:rPr lang="en-US" altLang="en-US" sz="3200" dirty="0" smtClean="0">
                <a:solidFill>
                  <a:srgbClr val="000000"/>
                </a:solidFill>
                <a:latin typeface="Cambria" panose="02040503050406030204" pitchFamily="18" charset="0"/>
                <a:ea typeface="ＭＳ Ｐゴシック" pitchFamily="34" charset="-128"/>
              </a:rPr>
              <a:t>Network</a:t>
            </a:r>
            <a:endParaRPr lang="en-US" altLang="en-US" sz="3200" dirty="0">
              <a:solidFill>
                <a:srgbClr val="000000"/>
              </a:solidFill>
              <a:latin typeface="Cambria" panose="02040503050406030204" pitchFamily="18" charset="0"/>
              <a:ea typeface="ＭＳ Ｐゴシック" pitchFamily="34" charset="-128"/>
            </a:endParaRPr>
          </a:p>
          <a:p>
            <a:pPr marL="457200" indent="-457200" fontAlgn="base">
              <a:spcBef>
                <a:spcPct val="0"/>
              </a:spcBef>
              <a:spcAft>
                <a:spcPct val="0"/>
              </a:spcAft>
              <a:buFont typeface="Arial" panose="020B0604020202020204" pitchFamily="34" charset="0"/>
              <a:buChar char="•"/>
            </a:pPr>
            <a:r>
              <a:rPr lang="en-US" altLang="en-US" sz="3200" dirty="0">
                <a:solidFill>
                  <a:srgbClr val="000000"/>
                </a:solidFill>
                <a:latin typeface="Cambria" panose="02040503050406030204" pitchFamily="18" charset="0"/>
                <a:ea typeface="ＭＳ Ｐゴシック" pitchFamily="34" charset="-128"/>
              </a:rPr>
              <a:t>Customized </a:t>
            </a:r>
            <a:r>
              <a:rPr lang="en-US" altLang="en-US" sz="3200" dirty="0" smtClean="0">
                <a:solidFill>
                  <a:srgbClr val="000000"/>
                </a:solidFill>
                <a:latin typeface="Cambria" panose="02040503050406030204" pitchFamily="18" charset="0"/>
                <a:ea typeface="ＭＳ Ｐゴシック" pitchFamily="34" charset="-128"/>
              </a:rPr>
              <a:t>Solutions</a:t>
            </a:r>
            <a:endParaRPr lang="en-US" altLang="en-US" sz="3200" dirty="0">
              <a:solidFill>
                <a:srgbClr val="000000"/>
              </a:solidFill>
              <a:latin typeface="Cambria" panose="02040503050406030204" pitchFamily="18" charset="0"/>
              <a:ea typeface="ＭＳ Ｐゴシック" pitchFamily="34" charset="-128"/>
            </a:endParaRPr>
          </a:p>
          <a:p>
            <a:pPr marL="457200" indent="-457200" fontAlgn="base">
              <a:spcBef>
                <a:spcPct val="0"/>
              </a:spcBef>
              <a:spcAft>
                <a:spcPct val="0"/>
              </a:spcAft>
              <a:buFont typeface="Arial" panose="020B0604020202020204" pitchFamily="34" charset="0"/>
              <a:buChar char="•"/>
            </a:pPr>
            <a:r>
              <a:rPr lang="en-US" altLang="en-US" sz="3200" dirty="0">
                <a:solidFill>
                  <a:srgbClr val="000000"/>
                </a:solidFill>
                <a:latin typeface="Cambria" panose="02040503050406030204" pitchFamily="18" charset="0"/>
                <a:ea typeface="ＭＳ Ｐゴシック" pitchFamily="34" charset="-128"/>
              </a:rPr>
              <a:t>Long-term </a:t>
            </a:r>
            <a:r>
              <a:rPr lang="en-US" altLang="en-US" sz="3200" dirty="0" smtClean="0">
                <a:solidFill>
                  <a:srgbClr val="000000"/>
                </a:solidFill>
                <a:latin typeface="Cambria" panose="02040503050406030204" pitchFamily="18" charset="0"/>
                <a:ea typeface="ＭＳ Ｐゴシック" pitchFamily="34" charset="-128"/>
              </a:rPr>
              <a:t>Partnerships</a:t>
            </a:r>
            <a:endParaRPr lang="en-US" altLang="en-US" sz="3200" dirty="0">
              <a:solidFill>
                <a:srgbClr val="000000"/>
              </a:solidFill>
              <a:latin typeface="Cambria" panose="02040503050406030204" pitchFamily="18" charset="0"/>
              <a:ea typeface="ＭＳ Ｐゴシック" pitchFamily="34" charset="-128"/>
            </a:endParaRPr>
          </a:p>
          <a:p>
            <a:pPr marL="457200" indent="-457200" fontAlgn="base">
              <a:spcBef>
                <a:spcPct val="0"/>
              </a:spcBef>
              <a:spcAft>
                <a:spcPct val="0"/>
              </a:spcAft>
              <a:buFont typeface="Arial" panose="020B0604020202020204" pitchFamily="34" charset="0"/>
              <a:buChar char="•"/>
            </a:pPr>
            <a:r>
              <a:rPr lang="en-US" altLang="en-US" sz="3200" dirty="0">
                <a:solidFill>
                  <a:srgbClr val="000000"/>
                </a:solidFill>
                <a:latin typeface="Cambria" panose="02040503050406030204" pitchFamily="18" charset="0"/>
                <a:ea typeface="ＭＳ Ｐゴシック" pitchFamily="34" charset="-128"/>
              </a:rPr>
              <a:t>Reduced procurement </a:t>
            </a:r>
            <a:r>
              <a:rPr lang="en-US" altLang="en-US" sz="3200" dirty="0" smtClean="0">
                <a:solidFill>
                  <a:srgbClr val="000000"/>
                </a:solidFill>
                <a:latin typeface="Cambria" panose="02040503050406030204" pitchFamily="18" charset="0"/>
                <a:ea typeface="ＭＳ Ｐゴシック" pitchFamily="34" charset="-128"/>
              </a:rPr>
              <a:t>cycles</a:t>
            </a:r>
            <a:endParaRPr lang="en-US" altLang="en-US" sz="3200" dirty="0">
              <a:solidFill>
                <a:srgbClr val="000000"/>
              </a:solidFill>
              <a:latin typeface="Cambria" panose="02040503050406030204" pitchFamily="18" charset="0"/>
              <a:ea typeface="ＭＳ Ｐゴシック" pitchFamily="34" charset="-128"/>
            </a:endParaRPr>
          </a:p>
          <a:p>
            <a:pPr marL="457200" indent="-457200" fontAlgn="base">
              <a:spcBef>
                <a:spcPct val="0"/>
              </a:spcBef>
              <a:spcAft>
                <a:spcPct val="0"/>
              </a:spcAft>
              <a:buFont typeface="Arial" panose="020B0604020202020204" pitchFamily="34" charset="0"/>
              <a:buChar char="•"/>
            </a:pPr>
            <a:r>
              <a:rPr lang="en-US" altLang="en-US" sz="3200" dirty="0">
                <a:solidFill>
                  <a:srgbClr val="000000"/>
                </a:solidFill>
                <a:latin typeface="Cambria" panose="02040503050406030204" pitchFamily="18" charset="0"/>
                <a:ea typeface="ＭＳ Ｐゴシック" pitchFamily="34" charset="-128"/>
              </a:rPr>
              <a:t>Fair Market Price/Best </a:t>
            </a:r>
            <a:r>
              <a:rPr lang="en-US" altLang="en-US" sz="3200" dirty="0" smtClean="0">
                <a:solidFill>
                  <a:srgbClr val="000000"/>
                </a:solidFill>
                <a:latin typeface="Cambria" panose="02040503050406030204" pitchFamily="18" charset="0"/>
                <a:ea typeface="ＭＳ Ｐゴシック" pitchFamily="34" charset="-128"/>
              </a:rPr>
              <a:t>Value</a:t>
            </a:r>
            <a:endParaRPr lang="en-US" altLang="en-US" sz="3200" dirty="0">
              <a:solidFill>
                <a:srgbClr val="000000"/>
              </a:solidFill>
              <a:latin typeface="Cambria" panose="02040503050406030204" pitchFamily="18" charset="0"/>
              <a:ea typeface="ＭＳ Ｐゴシック" pitchFamily="34" charset="-128"/>
            </a:endParaRPr>
          </a:p>
          <a:p>
            <a:pPr marL="457200" indent="-457200" fontAlgn="base">
              <a:spcBef>
                <a:spcPct val="0"/>
              </a:spcBef>
              <a:spcAft>
                <a:spcPct val="0"/>
              </a:spcAft>
              <a:buFont typeface="Arial" panose="020B0604020202020204" pitchFamily="34" charset="0"/>
              <a:buChar char="•"/>
            </a:pPr>
            <a:r>
              <a:rPr lang="en-US" altLang="en-US" sz="3200" dirty="0">
                <a:solidFill>
                  <a:srgbClr val="000000"/>
                </a:solidFill>
                <a:latin typeface="Cambria" panose="02040503050406030204" pitchFamily="18" charset="0"/>
                <a:ea typeface="ＭＳ Ｐゴシック" pitchFamily="34" charset="-128"/>
              </a:rPr>
              <a:t>Surge capability and </a:t>
            </a:r>
            <a:r>
              <a:rPr lang="en-US" altLang="en-US" sz="3200" dirty="0" smtClean="0">
                <a:solidFill>
                  <a:srgbClr val="000000"/>
                </a:solidFill>
                <a:latin typeface="Cambria" panose="02040503050406030204" pitchFamily="18" charset="0"/>
                <a:ea typeface="ＭＳ Ｐゴシック" pitchFamily="34" charset="-128"/>
              </a:rPr>
              <a:t>responsiveness</a:t>
            </a:r>
            <a:endParaRPr lang="en-US" altLang="en-US" sz="3200" dirty="0">
              <a:solidFill>
                <a:srgbClr val="000000"/>
              </a:solidFill>
              <a:latin typeface="Cambria" panose="02040503050406030204" pitchFamily="18" charset="0"/>
              <a:ea typeface="ＭＳ Ｐゴシック" pitchFamily="34" charset="-128"/>
            </a:endParaRPr>
          </a:p>
          <a:p>
            <a:pPr marL="457200" indent="-457200" fontAlgn="base">
              <a:spcBef>
                <a:spcPct val="0"/>
              </a:spcBef>
              <a:spcAft>
                <a:spcPct val="0"/>
              </a:spcAft>
              <a:buFont typeface="Arial" panose="020B0604020202020204" pitchFamily="34" charset="0"/>
              <a:buChar char="•"/>
            </a:pPr>
            <a:r>
              <a:rPr lang="en-US" altLang="en-US" sz="3200" dirty="0">
                <a:solidFill>
                  <a:srgbClr val="000000"/>
                </a:solidFill>
                <a:latin typeface="Cambria" panose="02040503050406030204" pitchFamily="18" charset="0"/>
                <a:ea typeface="ＭＳ Ｐゴシック" pitchFamily="34" charset="-128"/>
              </a:rPr>
              <a:t>Leverage current procurement list addition</a:t>
            </a:r>
            <a:endParaRPr lang="en-US" sz="3200" dirty="0">
              <a:latin typeface="Cambria" panose="02040503050406030204" pitchFamily="18" charset="0"/>
            </a:endParaRPr>
          </a:p>
        </p:txBody>
      </p:sp>
      <p:sp>
        <p:nvSpPr>
          <p:cNvPr id="4"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11</a:t>
            </a:fld>
            <a:endParaRPr lang="en-US" dirty="0"/>
          </a:p>
        </p:txBody>
      </p:sp>
    </p:spTree>
    <p:extLst>
      <p:ext uri="{BB962C8B-B14F-4D97-AF65-F5344CB8AC3E}">
        <p14:creationId xmlns:p14="http://schemas.microsoft.com/office/powerpoint/2010/main" val="3126748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sz="quarter" idx="11"/>
          </p:nvPr>
        </p:nvSpPr>
        <p:spPr/>
        <p:txBody>
          <a:bodyPr/>
          <a:lstStyle/>
          <a:p>
            <a:pPr marL="0" indent="0" algn="ctr">
              <a:buNone/>
            </a:pPr>
            <a:endParaRPr lang="en-US" dirty="0" smtClean="0">
              <a:latin typeface="Cambria" panose="02040503050406030204" pitchFamily="18" charset="0"/>
              <a:hlinkClick r:id="rId2"/>
            </a:endParaRPr>
          </a:p>
          <a:p>
            <a:pPr marL="0" indent="0" algn="ctr">
              <a:buNone/>
            </a:pPr>
            <a:endParaRPr lang="en-US" b="1" dirty="0" smtClean="0">
              <a:solidFill>
                <a:schemeClr val="accent5"/>
              </a:solidFill>
              <a:latin typeface="Cambria" panose="02040503050406030204" pitchFamily="18" charset="0"/>
              <a:hlinkClick r:id="rId2"/>
            </a:endParaRPr>
          </a:p>
          <a:p>
            <a:pPr marL="0" indent="0" algn="ctr">
              <a:buNone/>
            </a:pPr>
            <a:r>
              <a:rPr lang="en-US" dirty="0" smtClean="0">
                <a:latin typeface="Cambria" panose="02040503050406030204" pitchFamily="18" charset="0"/>
                <a:hlinkClick r:id="rId2"/>
              </a:rPr>
              <a:t>www.abilityone.gov</a:t>
            </a:r>
            <a:endParaRPr lang="en-US" dirty="0" smtClean="0">
              <a:latin typeface="Cambria" panose="02040503050406030204" pitchFamily="18" charset="0"/>
            </a:endParaRPr>
          </a:p>
          <a:p>
            <a:pPr marL="0" indent="0" algn="ctr">
              <a:buNone/>
            </a:pPr>
            <a:r>
              <a:rPr lang="en-US" dirty="0" smtClean="0">
                <a:latin typeface="Cambria" panose="02040503050406030204" pitchFamily="18" charset="0"/>
              </a:rPr>
              <a:t>Email:  info@abilityone.gov</a:t>
            </a:r>
            <a:endParaRPr lang="en-US" dirty="0">
              <a:latin typeface="Cambria" panose="02040503050406030204" pitchFamily="18" charset="0"/>
            </a:endParaRPr>
          </a:p>
        </p:txBody>
      </p:sp>
      <p:sp>
        <p:nvSpPr>
          <p:cNvPr id="4"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12</a:t>
            </a:fld>
            <a:endParaRPr lang="en-US" dirty="0"/>
          </a:p>
        </p:txBody>
      </p:sp>
    </p:spTree>
    <p:extLst>
      <p:ext uri="{BB962C8B-B14F-4D97-AF65-F5344CB8AC3E}">
        <p14:creationId xmlns:p14="http://schemas.microsoft.com/office/powerpoint/2010/main" val="4116135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tx1"/>
                </a:solidFill>
              </a:rPr>
              <a:t>National Industries for the Blind</a:t>
            </a:r>
          </a:p>
        </p:txBody>
      </p:sp>
      <p:sp>
        <p:nvSpPr>
          <p:cNvPr id="5" name="Content Placeholder 4"/>
          <p:cNvSpPr>
            <a:spLocks noGrp="1"/>
          </p:cNvSpPr>
          <p:nvPr>
            <p:ph sz="quarter" idx="10"/>
          </p:nvPr>
        </p:nvSpPr>
        <p:spPr>
          <a:prstGeom prst="rect">
            <a:avLst/>
          </a:prstGeom>
        </p:spPr>
        <p:txBody>
          <a:bodyPr/>
          <a:lstStyle/>
          <a:p>
            <a:pPr marL="0" indent="0">
              <a:spcAft>
                <a:spcPts val="600"/>
              </a:spcAft>
              <a:buNone/>
            </a:pPr>
            <a:r>
              <a:rPr lang="en-US" dirty="0" smtClean="0">
                <a:solidFill>
                  <a:schemeClr val="tx2"/>
                </a:solidFill>
              </a:rPr>
              <a:t>Scottie Knott</a:t>
            </a:r>
            <a:endParaRPr lang="en-US" dirty="0">
              <a:solidFill>
                <a:schemeClr val="tx2"/>
              </a:solidFill>
            </a:endParaRPr>
          </a:p>
          <a:p>
            <a:pPr marL="0" indent="0" algn="ctr">
              <a:buNone/>
            </a:pPr>
            <a:endParaRPr lang="en-US" b="1" dirty="0">
              <a:latin typeface="Cambria" panose="02040503050406030204" pitchFamily="18" charset="0"/>
              <a:cs typeface="Arial" panose="020B0604020202020204" pitchFamily="34" charset="0"/>
            </a:endParaRPr>
          </a:p>
        </p:txBody>
      </p:sp>
      <p:sp>
        <p:nvSpPr>
          <p:cNvPr id="3" name="Slide Number Placeholder 5"/>
          <p:cNvSpPr>
            <a:spLocks noGrp="1"/>
          </p:cNvSpPr>
          <p:nvPr>
            <p:ph type="sldNum" sz="quarter" idx="4294967295"/>
          </p:nvPr>
        </p:nvSpPr>
        <p:spPr>
          <a:xfrm>
            <a:off x="7010400" y="6356350"/>
            <a:ext cx="2133600" cy="365125"/>
          </a:xfrm>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13</a:t>
            </a:fld>
            <a:endParaRPr lang="en-US" dirty="0"/>
          </a:p>
        </p:txBody>
      </p:sp>
    </p:spTree>
    <p:extLst>
      <p:ext uri="{BB962C8B-B14F-4D97-AF65-F5344CB8AC3E}">
        <p14:creationId xmlns:p14="http://schemas.microsoft.com/office/powerpoint/2010/main" val="3851200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NIB</a:t>
            </a:r>
            <a:endParaRPr lang="en-US" dirty="0"/>
          </a:p>
        </p:txBody>
      </p:sp>
      <p:sp>
        <p:nvSpPr>
          <p:cNvPr id="3" name="Content Placeholder 2"/>
          <p:cNvSpPr>
            <a:spLocks noGrp="1"/>
          </p:cNvSpPr>
          <p:nvPr>
            <p:ph sz="quarter" idx="11"/>
          </p:nvPr>
        </p:nvSpPr>
        <p:spPr>
          <a:xfrm>
            <a:off x="463549" y="1282700"/>
            <a:ext cx="5490098" cy="5119688"/>
          </a:xfrm>
        </p:spPr>
        <p:txBody>
          <a:bodyPr>
            <a:noAutofit/>
          </a:bodyPr>
          <a:lstStyle/>
          <a:p>
            <a:pPr marL="228600" indent="-228600">
              <a:spcBef>
                <a:spcPts val="0"/>
              </a:spcBef>
              <a:spcAft>
                <a:spcPts val="600"/>
              </a:spcAft>
            </a:pPr>
            <a:r>
              <a:rPr lang="en-US" sz="2400" dirty="0">
                <a:latin typeface="Cambria" panose="02040503050406030204" pitchFamily="18" charset="0"/>
              </a:rPr>
              <a:t>NIB is a 501(c) 3 nonprofit organization established in 1938 to create, sustain and improve employment opportunities for people who are blind or visually impaired</a:t>
            </a:r>
          </a:p>
          <a:p>
            <a:pPr marL="228600" indent="-228600">
              <a:spcBef>
                <a:spcPts val="0"/>
              </a:spcBef>
              <a:spcAft>
                <a:spcPts val="600"/>
              </a:spcAft>
            </a:pPr>
            <a:r>
              <a:rPr lang="en-US" sz="2400" dirty="0">
                <a:latin typeface="Cambria" panose="02040503050406030204" pitchFamily="18" charset="0"/>
              </a:rPr>
              <a:t>Working with a nationwide network of associated agencies across the country, NIB develops business opportunities in federal, state and commercial marketplaces</a:t>
            </a:r>
          </a:p>
          <a:p>
            <a:pPr marL="228600" indent="-228600">
              <a:spcBef>
                <a:spcPts val="0"/>
              </a:spcBef>
              <a:spcAft>
                <a:spcPts val="600"/>
              </a:spcAft>
            </a:pPr>
            <a:r>
              <a:rPr lang="en-US" sz="2400" dirty="0">
                <a:latin typeface="Cambria" panose="02040503050406030204" pitchFamily="18" charset="0"/>
              </a:rPr>
              <a:t>NIB and its associated agencies are the largest employment resource for people who are blind in the United </a:t>
            </a:r>
            <a:r>
              <a:rPr lang="en-US" sz="2400" dirty="0" smtClean="0">
                <a:latin typeface="Cambria" panose="02040503050406030204" pitchFamily="18" charset="0"/>
              </a:rPr>
              <a:t>States</a:t>
            </a:r>
            <a:endParaRPr lang="en-US" sz="2400" dirty="0">
              <a:latin typeface="Cambria" panose="02040503050406030204" pitchFamily="18" charset="0"/>
            </a:endParaRPr>
          </a:p>
        </p:txBody>
      </p:sp>
      <p:sp>
        <p:nvSpPr>
          <p:cNvPr id="10"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14</a:t>
            </a:fld>
            <a:endParaRPr lang="en-US" dirty="0"/>
          </a:p>
        </p:txBody>
      </p:sp>
      <p:sp>
        <p:nvSpPr>
          <p:cNvPr id="7" name="Rectangle 6"/>
          <p:cNvSpPr/>
          <p:nvPr/>
        </p:nvSpPr>
        <p:spPr>
          <a:xfrm>
            <a:off x="6099369" y="1705738"/>
            <a:ext cx="2949380" cy="423786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fontAlgn="base">
              <a:spcBef>
                <a:spcPct val="0"/>
              </a:spcBef>
              <a:spcAft>
                <a:spcPct val="0"/>
              </a:spcAft>
            </a:pPr>
            <a:endParaRPr lang="en-US" dirty="0">
              <a:solidFill>
                <a:prstClr val="white"/>
              </a:solidFill>
            </a:endParaRPr>
          </a:p>
        </p:txBody>
      </p:sp>
      <p:sp>
        <p:nvSpPr>
          <p:cNvPr id="8" name="Content Placeholder 9"/>
          <p:cNvSpPr txBox="1">
            <a:spLocks/>
          </p:cNvSpPr>
          <p:nvPr/>
        </p:nvSpPr>
        <p:spPr>
          <a:xfrm>
            <a:off x="6118419" y="3014853"/>
            <a:ext cx="2949381" cy="2415428"/>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9863" indent="-169863" defTabSz="457200">
              <a:spcBef>
                <a:spcPts val="600"/>
              </a:spcBef>
              <a:buClr>
                <a:prstClr val="black"/>
              </a:buClr>
              <a:buFont typeface="Arial" pitchFamily="34" charset="0"/>
              <a:buChar char="•"/>
            </a:pPr>
            <a:r>
              <a:rPr lang="en-US" b="1" dirty="0" smtClean="0">
                <a:solidFill>
                  <a:srgbClr val="0070C0"/>
                </a:solidFill>
                <a:latin typeface="Cambria" panose="02040503050406030204" pitchFamily="18" charset="0"/>
                <a:ea typeface="ヒラギノ角ゴ Pro W3" pitchFamily="-65" charset="-128"/>
                <a:cs typeface="Arial"/>
              </a:rPr>
              <a:t>5,600+ </a:t>
            </a:r>
            <a:r>
              <a:rPr lang="en-US" dirty="0">
                <a:solidFill>
                  <a:prstClr val="black"/>
                </a:solidFill>
                <a:latin typeface="Cambria" panose="02040503050406030204" pitchFamily="18" charset="0"/>
                <a:ea typeface="ヒラギノ角ゴ Pro W3" pitchFamily="-65" charset="-128"/>
                <a:cs typeface="Arial"/>
              </a:rPr>
              <a:t>employees who are blind</a:t>
            </a:r>
          </a:p>
          <a:p>
            <a:pPr marL="169863" indent="-169863" defTabSz="457200">
              <a:spcBef>
                <a:spcPts val="600"/>
              </a:spcBef>
              <a:buClr>
                <a:prstClr val="black"/>
              </a:buClr>
              <a:buFont typeface="Arial" pitchFamily="34" charset="0"/>
              <a:buChar char="•"/>
            </a:pPr>
            <a:r>
              <a:rPr lang="en-US" b="1" dirty="0" smtClean="0">
                <a:solidFill>
                  <a:srgbClr val="0070C0"/>
                </a:solidFill>
                <a:latin typeface="Cambria" panose="02040503050406030204" pitchFamily="18" charset="0"/>
                <a:ea typeface="ヒラギノ角ゴ Pro W3" pitchFamily="-65" charset="-128"/>
                <a:cs typeface="Arial"/>
              </a:rPr>
              <a:t>$600M+ </a:t>
            </a:r>
            <a:r>
              <a:rPr lang="en-US" dirty="0" smtClean="0">
                <a:solidFill>
                  <a:prstClr val="black"/>
                </a:solidFill>
                <a:latin typeface="Cambria" panose="02040503050406030204" pitchFamily="18" charset="0"/>
                <a:ea typeface="ヒラギノ角ゴ Pro W3" pitchFamily="-65" charset="-128"/>
                <a:cs typeface="Arial"/>
              </a:rPr>
              <a:t>in annual sales</a:t>
            </a:r>
          </a:p>
          <a:p>
            <a:pPr marL="169863" indent="-169863" defTabSz="457200">
              <a:spcBef>
                <a:spcPts val="600"/>
              </a:spcBef>
              <a:buClr>
                <a:prstClr val="black"/>
              </a:buClr>
              <a:buFont typeface="Arial" pitchFamily="34" charset="0"/>
              <a:buChar char="•"/>
            </a:pPr>
            <a:r>
              <a:rPr lang="en-US" b="1" dirty="0" smtClean="0">
                <a:solidFill>
                  <a:srgbClr val="0070C0"/>
                </a:solidFill>
                <a:latin typeface="Cambria" panose="02040503050406030204" pitchFamily="18" charset="0"/>
                <a:ea typeface="ヒラギノ角ゴ Pro W3" pitchFamily="-65" charset="-128"/>
                <a:cs typeface="Arial"/>
              </a:rPr>
              <a:t>7,000+</a:t>
            </a:r>
            <a:r>
              <a:rPr lang="en-US" dirty="0" smtClean="0">
                <a:solidFill>
                  <a:srgbClr val="0070C0"/>
                </a:solidFill>
                <a:latin typeface="Cambria" panose="02040503050406030204" pitchFamily="18" charset="0"/>
                <a:ea typeface="ヒラギノ角ゴ Pro W3" pitchFamily="-65" charset="-128"/>
                <a:cs typeface="Arial"/>
              </a:rPr>
              <a:t> </a:t>
            </a:r>
            <a:r>
              <a:rPr lang="en-US" dirty="0" smtClean="0">
                <a:solidFill>
                  <a:prstClr val="black"/>
                </a:solidFill>
                <a:latin typeface="Cambria" panose="02040503050406030204" pitchFamily="18" charset="0"/>
                <a:ea typeface="ヒラギノ角ゴ Pro W3" pitchFamily="-65" charset="-128"/>
                <a:cs typeface="Arial"/>
              </a:rPr>
              <a:t>products/services</a:t>
            </a:r>
          </a:p>
          <a:p>
            <a:pPr marL="169863" indent="-169863" defTabSz="457200">
              <a:spcBef>
                <a:spcPts val="600"/>
              </a:spcBef>
              <a:buClr>
                <a:prstClr val="black"/>
              </a:buClr>
              <a:buFont typeface="Arial" pitchFamily="34" charset="0"/>
              <a:buChar char="•"/>
            </a:pPr>
            <a:r>
              <a:rPr lang="en-US" b="1" dirty="0" smtClean="0">
                <a:solidFill>
                  <a:srgbClr val="0070C0"/>
                </a:solidFill>
                <a:latin typeface="Cambria" panose="02040503050406030204" pitchFamily="18" charset="0"/>
                <a:ea typeface="ヒラギノ角ゴ Pro W3" pitchFamily="-65" charset="-128"/>
                <a:cs typeface="Arial"/>
              </a:rPr>
              <a:t>94</a:t>
            </a:r>
            <a:r>
              <a:rPr lang="en-US" b="1" dirty="0" smtClean="0">
                <a:solidFill>
                  <a:prstClr val="black"/>
                </a:solidFill>
                <a:latin typeface="Cambria" panose="02040503050406030204" pitchFamily="18" charset="0"/>
                <a:ea typeface="ヒラギノ角ゴ Pro W3" pitchFamily="-65" charset="-128"/>
                <a:cs typeface="Arial"/>
              </a:rPr>
              <a:t> </a:t>
            </a:r>
            <a:r>
              <a:rPr lang="en-US" dirty="0" smtClean="0">
                <a:solidFill>
                  <a:prstClr val="black"/>
                </a:solidFill>
                <a:latin typeface="Cambria" panose="02040503050406030204" pitchFamily="18" charset="0"/>
                <a:ea typeface="ヒラギノ角ゴ Pro W3" pitchFamily="-65" charset="-128"/>
                <a:cs typeface="Arial"/>
              </a:rPr>
              <a:t>associated agencies</a:t>
            </a:r>
          </a:p>
          <a:p>
            <a:pPr marL="169863" indent="-169863" defTabSz="457200">
              <a:spcBef>
                <a:spcPts val="600"/>
              </a:spcBef>
              <a:buClr>
                <a:prstClr val="black"/>
              </a:buClr>
              <a:buFont typeface="Arial" pitchFamily="34" charset="0"/>
              <a:buChar char="•"/>
            </a:pPr>
            <a:r>
              <a:rPr lang="en-US" b="1" dirty="0" smtClean="0">
                <a:solidFill>
                  <a:srgbClr val="0070C0"/>
                </a:solidFill>
                <a:latin typeface="Cambria" panose="02040503050406030204" pitchFamily="18" charset="0"/>
                <a:ea typeface="ヒラギノ角ゴ Pro W3" pitchFamily="-65" charset="-128"/>
                <a:cs typeface="Arial"/>
              </a:rPr>
              <a:t>250</a:t>
            </a:r>
            <a:r>
              <a:rPr lang="en-US" dirty="0" smtClean="0">
                <a:solidFill>
                  <a:prstClr val="black"/>
                </a:solidFill>
                <a:latin typeface="Cambria" panose="02040503050406030204" pitchFamily="18" charset="0"/>
                <a:ea typeface="ヒラギノ角ゴ Pro W3" pitchFamily="-65" charset="-128"/>
                <a:cs typeface="Arial"/>
              </a:rPr>
              <a:t> locations nationwide</a:t>
            </a:r>
          </a:p>
          <a:p>
            <a:pPr marL="169863" indent="-169863" defTabSz="457200">
              <a:spcBef>
                <a:spcPts val="600"/>
              </a:spcBef>
              <a:buClr>
                <a:prstClr val="black"/>
              </a:buClr>
              <a:buFont typeface="Arial" pitchFamily="34" charset="0"/>
              <a:buChar char="•"/>
            </a:pPr>
            <a:r>
              <a:rPr lang="en-US" b="1" dirty="0" smtClean="0">
                <a:solidFill>
                  <a:srgbClr val="0070C0"/>
                </a:solidFill>
                <a:latin typeface="Cambria" panose="02040503050406030204" pitchFamily="18" charset="0"/>
                <a:ea typeface="ヒラギノ角ゴ Pro W3" pitchFamily="-65" charset="-128"/>
                <a:cs typeface="Arial"/>
              </a:rPr>
              <a:t>152</a:t>
            </a:r>
            <a:r>
              <a:rPr lang="en-US" dirty="0" smtClean="0">
                <a:solidFill>
                  <a:srgbClr val="0070C0"/>
                </a:solidFill>
                <a:latin typeface="Cambria" panose="02040503050406030204" pitchFamily="18" charset="0"/>
                <a:ea typeface="ヒラギノ角ゴ Pro W3" pitchFamily="-65" charset="-128"/>
                <a:cs typeface="Arial"/>
              </a:rPr>
              <a:t> </a:t>
            </a:r>
            <a:r>
              <a:rPr lang="en-US" dirty="0" smtClean="0">
                <a:solidFill>
                  <a:prstClr val="black"/>
                </a:solidFill>
                <a:latin typeface="Cambria" panose="02040503050406030204" pitchFamily="18" charset="0"/>
                <a:ea typeface="ヒラギノ角ゴ Pro W3" pitchFamily="-65" charset="-128"/>
                <a:cs typeface="Arial"/>
              </a:rPr>
              <a:t>Base Supply Centers</a:t>
            </a:r>
          </a:p>
          <a:p>
            <a:pPr marL="169863" indent="-169863" defTabSz="457200">
              <a:spcBef>
                <a:spcPts val="600"/>
              </a:spcBef>
              <a:buClr>
                <a:prstClr val="black"/>
              </a:buClr>
              <a:buFont typeface="Arial" pitchFamily="34" charset="0"/>
              <a:buChar char="•"/>
            </a:pPr>
            <a:r>
              <a:rPr lang="en-US" b="1" dirty="0" smtClean="0">
                <a:solidFill>
                  <a:srgbClr val="0070C0"/>
                </a:solidFill>
                <a:latin typeface="Cambria" panose="02040503050406030204" pitchFamily="18" charset="0"/>
                <a:ea typeface="ヒラギノ角ゴ Pro W3" pitchFamily="-65" charset="-128"/>
                <a:cs typeface="Arial"/>
              </a:rPr>
              <a:t>77+</a:t>
            </a:r>
            <a:r>
              <a:rPr lang="en-US" b="1" dirty="0" smtClean="0">
                <a:solidFill>
                  <a:prstClr val="black"/>
                </a:solidFill>
                <a:latin typeface="Cambria" panose="02040503050406030204" pitchFamily="18" charset="0"/>
                <a:ea typeface="ヒラギノ角ゴ Pro W3" pitchFamily="-65" charset="-128"/>
                <a:cs typeface="Arial"/>
              </a:rPr>
              <a:t> </a:t>
            </a:r>
            <a:r>
              <a:rPr lang="en-US" dirty="0" smtClean="0">
                <a:solidFill>
                  <a:prstClr val="black"/>
                </a:solidFill>
                <a:latin typeface="Cambria" panose="02040503050406030204" pitchFamily="18" charset="0"/>
                <a:ea typeface="ヒラギノ角ゴ Pro W3" pitchFamily="-65" charset="-128"/>
                <a:cs typeface="Arial"/>
              </a:rPr>
              <a:t>years of experience</a:t>
            </a:r>
            <a:endParaRPr lang="en-US" dirty="0">
              <a:solidFill>
                <a:prstClr val="black"/>
              </a:solidFill>
              <a:latin typeface="Cambria" panose="02040503050406030204" pitchFamily="18" charset="0"/>
              <a:ea typeface="ヒラギノ角ゴ Pro W3" pitchFamily="-65" charset="-128"/>
              <a:cs typeface="Arial"/>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5015" y="1762652"/>
            <a:ext cx="2740385" cy="1381775"/>
          </a:xfrm>
          <a:prstGeom prst="rect">
            <a:avLst/>
          </a:prstGeom>
        </p:spPr>
      </p:pic>
    </p:spTree>
    <p:extLst>
      <p:ext uri="{BB962C8B-B14F-4D97-AF65-F5344CB8AC3E}">
        <p14:creationId xmlns:p14="http://schemas.microsoft.com/office/powerpoint/2010/main" val="1615584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2"/>
          <p:cNvGrpSpPr/>
          <p:nvPr/>
        </p:nvGrpSpPr>
        <p:grpSpPr>
          <a:xfrm>
            <a:off x="711993" y="1295400"/>
            <a:ext cx="7720013" cy="4806952"/>
            <a:chOff x="611187" y="1052514"/>
            <a:chExt cx="7953379" cy="5037145"/>
          </a:xfrm>
          <a:solidFill>
            <a:schemeClr val="bg1">
              <a:lumMod val="75000"/>
            </a:schemeClr>
          </a:solidFill>
        </p:grpSpPr>
        <p:sp>
          <p:nvSpPr>
            <p:cNvPr id="6" name="Freeform 1"/>
            <p:cNvSpPr>
              <a:spLocks noChangeArrowheads="1"/>
            </p:cNvSpPr>
            <p:nvPr/>
          </p:nvSpPr>
          <p:spPr bwMode="auto">
            <a:xfrm rot="21163818">
              <a:off x="4675190" y="2638429"/>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US" dirty="0">
                <a:ea typeface="ＭＳ Ｐゴシック" charset="-128"/>
              </a:endParaRPr>
            </a:p>
          </p:txBody>
        </p:sp>
        <p:sp>
          <p:nvSpPr>
            <p:cNvPr id="7" name="Freeform 6"/>
            <p:cNvSpPr/>
            <p:nvPr/>
          </p:nvSpPr>
          <p:spPr>
            <a:xfrm>
              <a:off x="1731964" y="1450977"/>
              <a:ext cx="915988" cy="1458915"/>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dirty="0"/>
            </a:p>
          </p:txBody>
        </p:sp>
        <p:sp>
          <p:nvSpPr>
            <p:cNvPr id="8" name="Freeform 7"/>
            <p:cNvSpPr/>
            <p:nvPr/>
          </p:nvSpPr>
          <p:spPr>
            <a:xfrm>
              <a:off x="968376" y="1270002"/>
              <a:ext cx="1006476" cy="749301"/>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dirty="0"/>
            </a:p>
          </p:txBody>
        </p:sp>
        <p:sp>
          <p:nvSpPr>
            <p:cNvPr id="9" name="Freeform 8"/>
            <p:cNvSpPr/>
            <p:nvPr/>
          </p:nvSpPr>
          <p:spPr>
            <a:xfrm>
              <a:off x="709613" y="1709741"/>
              <a:ext cx="1206501" cy="1033463"/>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0" name="Freeform 9"/>
            <p:cNvSpPr/>
            <p:nvPr/>
          </p:nvSpPr>
          <p:spPr>
            <a:xfrm>
              <a:off x="1181100" y="2652717"/>
              <a:ext cx="979488" cy="1497014"/>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1" name="Freeform 10"/>
            <p:cNvSpPr/>
            <p:nvPr/>
          </p:nvSpPr>
          <p:spPr>
            <a:xfrm>
              <a:off x="2027238" y="2830517"/>
              <a:ext cx="836613" cy="1076326"/>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2" name="Freeform 11"/>
            <p:cNvSpPr/>
            <p:nvPr/>
          </p:nvSpPr>
          <p:spPr>
            <a:xfrm>
              <a:off x="1804988" y="3789368"/>
              <a:ext cx="992188" cy="1201738"/>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3" name="Freeform 12"/>
            <p:cNvSpPr/>
            <p:nvPr/>
          </p:nvSpPr>
          <p:spPr>
            <a:xfrm>
              <a:off x="2706689" y="3898906"/>
              <a:ext cx="1025526" cy="1106490"/>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4" name="Freeform 13"/>
            <p:cNvSpPr/>
            <p:nvPr/>
          </p:nvSpPr>
          <p:spPr>
            <a:xfrm>
              <a:off x="2792414" y="3116268"/>
              <a:ext cx="1096963" cy="839788"/>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5" name="Freeform 14"/>
            <p:cNvSpPr/>
            <p:nvPr/>
          </p:nvSpPr>
          <p:spPr>
            <a:xfrm>
              <a:off x="2573339" y="2325691"/>
              <a:ext cx="1047751" cy="850901"/>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6" name="Freeform 15"/>
            <p:cNvSpPr/>
            <p:nvPr/>
          </p:nvSpPr>
          <p:spPr>
            <a:xfrm>
              <a:off x="2085976" y="1474791"/>
              <a:ext cx="1574800" cy="952501"/>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7" name="Freeform 16"/>
            <p:cNvSpPr/>
            <p:nvPr/>
          </p:nvSpPr>
          <p:spPr>
            <a:xfrm>
              <a:off x="3630614" y="1641478"/>
              <a:ext cx="1001712" cy="596901"/>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8" name="Freeform 17"/>
            <p:cNvSpPr/>
            <p:nvPr/>
          </p:nvSpPr>
          <p:spPr>
            <a:xfrm>
              <a:off x="3600451" y="2220916"/>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9" name="Freeform 18"/>
            <p:cNvSpPr/>
            <p:nvPr/>
          </p:nvSpPr>
          <p:spPr>
            <a:xfrm>
              <a:off x="3587752" y="2787654"/>
              <a:ext cx="1298575" cy="576264"/>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0" name="Freeform 19"/>
            <p:cNvSpPr/>
            <p:nvPr/>
          </p:nvSpPr>
          <p:spPr>
            <a:xfrm>
              <a:off x="3871914" y="3327404"/>
              <a:ext cx="1169987" cy="628651"/>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1" name="Freeform 20"/>
            <p:cNvSpPr/>
            <p:nvPr/>
          </p:nvSpPr>
          <p:spPr>
            <a:xfrm>
              <a:off x="3729039" y="3902081"/>
              <a:ext cx="1390650" cy="677864"/>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2" name="Freeform 21"/>
            <p:cNvSpPr/>
            <p:nvPr/>
          </p:nvSpPr>
          <p:spPr>
            <a:xfrm>
              <a:off x="5070476" y="3932243"/>
              <a:ext cx="750888" cy="741363"/>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3" name="Freeform 22"/>
            <p:cNvSpPr/>
            <p:nvPr/>
          </p:nvSpPr>
          <p:spPr>
            <a:xfrm>
              <a:off x="5627690" y="4148143"/>
              <a:ext cx="528637" cy="969963"/>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4" name="Freeform 23"/>
            <p:cNvSpPr/>
            <p:nvPr/>
          </p:nvSpPr>
          <p:spPr>
            <a:xfrm>
              <a:off x="4827590" y="3182943"/>
              <a:ext cx="1090612" cy="830263"/>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5" name="Freeform 24"/>
            <p:cNvSpPr/>
            <p:nvPr/>
          </p:nvSpPr>
          <p:spPr>
            <a:xfrm>
              <a:off x="5130801" y="1973267"/>
              <a:ext cx="828676" cy="823913"/>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6" name="Freeform 25"/>
            <p:cNvSpPr/>
            <p:nvPr/>
          </p:nvSpPr>
          <p:spPr>
            <a:xfrm>
              <a:off x="5456240" y="2720979"/>
              <a:ext cx="615950" cy="1057277"/>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7" name="Freeform 26"/>
            <p:cNvSpPr/>
            <p:nvPr/>
          </p:nvSpPr>
          <p:spPr>
            <a:xfrm>
              <a:off x="6080127" y="4073531"/>
              <a:ext cx="595314" cy="974726"/>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8" name="Freeform 27"/>
            <p:cNvSpPr/>
            <p:nvPr/>
          </p:nvSpPr>
          <p:spPr>
            <a:xfrm>
              <a:off x="6484940" y="3986219"/>
              <a:ext cx="827087" cy="871539"/>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29" name="Freeform 28"/>
            <p:cNvSpPr/>
            <p:nvPr/>
          </p:nvSpPr>
          <p:spPr>
            <a:xfrm>
              <a:off x="6856415" y="3868743"/>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0" name="Freeform 29"/>
            <p:cNvSpPr/>
            <p:nvPr/>
          </p:nvSpPr>
          <p:spPr>
            <a:xfrm>
              <a:off x="5891215" y="3252793"/>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1" name="Freeform 30"/>
            <p:cNvSpPr/>
            <p:nvPr/>
          </p:nvSpPr>
          <p:spPr>
            <a:xfrm>
              <a:off x="5756277" y="3594105"/>
              <a:ext cx="1308101"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2" name="Freeform 31"/>
            <p:cNvSpPr/>
            <p:nvPr/>
          </p:nvSpPr>
          <p:spPr>
            <a:xfrm>
              <a:off x="5984877" y="2760667"/>
              <a:ext cx="496889" cy="833438"/>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3" name="Freeform 32"/>
            <p:cNvSpPr/>
            <p:nvPr/>
          </p:nvSpPr>
          <p:spPr>
            <a:xfrm>
              <a:off x="3122614" y="4049719"/>
              <a:ext cx="2178051" cy="2039940"/>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4" name="Freeform 33"/>
            <p:cNvSpPr/>
            <p:nvPr/>
          </p:nvSpPr>
          <p:spPr>
            <a:xfrm>
              <a:off x="611187" y="2478092"/>
              <a:ext cx="1333500" cy="2124078"/>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5" name="Freeform 34"/>
            <p:cNvSpPr/>
            <p:nvPr/>
          </p:nvSpPr>
          <p:spPr>
            <a:xfrm>
              <a:off x="5191126" y="4608520"/>
              <a:ext cx="882650" cy="776288"/>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6" name="Freeform 35"/>
            <p:cNvSpPr/>
            <p:nvPr/>
          </p:nvSpPr>
          <p:spPr>
            <a:xfrm>
              <a:off x="6272215" y="4737107"/>
              <a:ext cx="1379537" cy="1073151"/>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7" name="Freeform 36"/>
            <p:cNvSpPr/>
            <p:nvPr/>
          </p:nvSpPr>
          <p:spPr>
            <a:xfrm>
              <a:off x="6659564" y="3328993"/>
              <a:ext cx="1322387" cy="698501"/>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8" name="Freeform 37"/>
            <p:cNvSpPr/>
            <p:nvPr/>
          </p:nvSpPr>
          <p:spPr>
            <a:xfrm>
              <a:off x="8013703" y="1052514"/>
              <a:ext cx="550863" cy="855663"/>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9" name="Freeform 38"/>
            <p:cNvSpPr/>
            <p:nvPr/>
          </p:nvSpPr>
          <p:spPr>
            <a:xfrm>
              <a:off x="7959728" y="1560515"/>
              <a:ext cx="247651" cy="512763"/>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0" name="Freeform 39"/>
            <p:cNvSpPr/>
            <p:nvPr/>
          </p:nvSpPr>
          <p:spPr>
            <a:xfrm>
              <a:off x="7743829" y="1603377"/>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1" name="Freeform 40"/>
            <p:cNvSpPr/>
            <p:nvPr/>
          </p:nvSpPr>
          <p:spPr>
            <a:xfrm>
              <a:off x="7904166" y="1951040"/>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2" name="Freeform 41"/>
            <p:cNvSpPr/>
            <p:nvPr/>
          </p:nvSpPr>
          <p:spPr>
            <a:xfrm>
              <a:off x="8153404" y="2120903"/>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3" name="Freeform 42"/>
            <p:cNvSpPr/>
            <p:nvPr/>
          </p:nvSpPr>
          <p:spPr>
            <a:xfrm>
              <a:off x="7927978" y="2147891"/>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4" name="Freeform 43"/>
            <p:cNvSpPr/>
            <p:nvPr/>
          </p:nvSpPr>
          <p:spPr>
            <a:xfrm>
              <a:off x="7756528" y="2416178"/>
              <a:ext cx="219075" cy="457201"/>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5" name="Freeform 44"/>
            <p:cNvSpPr/>
            <p:nvPr/>
          </p:nvSpPr>
          <p:spPr>
            <a:xfrm>
              <a:off x="7745416" y="2760666"/>
              <a:ext cx="153987" cy="250826"/>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6" name="Freeform 45"/>
            <p:cNvSpPr/>
            <p:nvPr/>
          </p:nvSpPr>
          <p:spPr>
            <a:xfrm>
              <a:off x="6823078" y="2805117"/>
              <a:ext cx="665163" cy="727076"/>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7" name="Freeform 46"/>
            <p:cNvSpPr/>
            <p:nvPr/>
          </p:nvSpPr>
          <p:spPr>
            <a:xfrm>
              <a:off x="7208841" y="2776542"/>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48" name="Freeform 47"/>
            <p:cNvSpPr/>
            <p:nvPr/>
          </p:nvSpPr>
          <p:spPr>
            <a:xfrm>
              <a:off x="6948491" y="2338391"/>
              <a:ext cx="901701" cy="657226"/>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nvGrpSpPr>
            <p:cNvPr id="5" name="Group 3098"/>
            <p:cNvGrpSpPr/>
            <p:nvPr/>
          </p:nvGrpSpPr>
          <p:grpSpPr>
            <a:xfrm>
              <a:off x="4511254" y="1554331"/>
              <a:ext cx="997745" cy="1143058"/>
              <a:chOff x="4393406" y="1081031"/>
              <a:chExt cx="997744" cy="1143056"/>
            </a:xfrm>
            <a:grpFill/>
          </p:grpSpPr>
          <p:sp>
            <p:nvSpPr>
              <p:cNvPr id="60" name="Freeform 59"/>
              <p:cNvSpPr/>
              <p:nvPr/>
            </p:nvSpPr>
            <p:spPr>
              <a:xfrm>
                <a:off x="4393406" y="1166812"/>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61" name="Freeform 60"/>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grpSp>
          <p:nvGrpSpPr>
            <p:cNvPr id="49" name="Group 3103"/>
            <p:cNvGrpSpPr/>
            <p:nvPr/>
          </p:nvGrpSpPr>
          <p:grpSpPr>
            <a:xfrm>
              <a:off x="5473280" y="1804420"/>
              <a:ext cx="1176339" cy="1012032"/>
              <a:chOff x="5355431" y="1331119"/>
              <a:chExt cx="1176338" cy="1012031"/>
            </a:xfrm>
            <a:grpFill/>
          </p:grpSpPr>
          <p:sp>
            <p:nvSpPr>
              <p:cNvPr id="58" name="Freeform 57"/>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59" name="Freeform 58"/>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grpSp>
          <p:nvGrpSpPr>
            <p:cNvPr id="50" name="Group 3106"/>
            <p:cNvGrpSpPr/>
            <p:nvPr/>
          </p:nvGrpSpPr>
          <p:grpSpPr>
            <a:xfrm>
              <a:off x="7011568" y="1694880"/>
              <a:ext cx="1193007" cy="831057"/>
              <a:chOff x="6893719" y="1221581"/>
              <a:chExt cx="1193006" cy="831057"/>
            </a:xfrm>
            <a:grpFill/>
          </p:grpSpPr>
          <p:sp>
            <p:nvSpPr>
              <p:cNvPr id="56" name="Freeform 55"/>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57" name="Freeform 56"/>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grpSp>
          <p:nvGrpSpPr>
            <p:cNvPr id="51" name="Group 3109"/>
            <p:cNvGrpSpPr/>
            <p:nvPr/>
          </p:nvGrpSpPr>
          <p:grpSpPr>
            <a:xfrm>
              <a:off x="6752013" y="2925987"/>
              <a:ext cx="1140620" cy="764381"/>
              <a:chOff x="6634163" y="2452688"/>
              <a:chExt cx="1140619" cy="764381"/>
            </a:xfrm>
            <a:grpFill/>
          </p:grpSpPr>
          <p:sp>
            <p:nvSpPr>
              <p:cNvPr id="54" name="Freeform 53"/>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55" name="Freeform 54"/>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sp>
          <p:nvSpPr>
            <p:cNvPr id="53" name="Freeform 52"/>
            <p:cNvSpPr/>
            <p:nvPr/>
          </p:nvSpPr>
          <p:spPr>
            <a:xfrm>
              <a:off x="6367463" y="25765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grpFill/>
            <a:ln w="12700">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grpSp>
      <p:sp>
        <p:nvSpPr>
          <p:cNvPr id="100" name="Oval 99"/>
          <p:cNvSpPr/>
          <p:nvPr/>
        </p:nvSpPr>
        <p:spPr>
          <a:xfrm>
            <a:off x="6665822" y="4315905"/>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6" name="Oval 115"/>
          <p:cNvSpPr/>
          <p:nvPr/>
        </p:nvSpPr>
        <p:spPr>
          <a:xfrm>
            <a:off x="6437222" y="3801556"/>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7" name="Oval 116"/>
          <p:cNvSpPr/>
          <p:nvPr/>
        </p:nvSpPr>
        <p:spPr>
          <a:xfrm>
            <a:off x="5756412" y="2595962"/>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Oval 107"/>
          <p:cNvSpPr/>
          <p:nvPr/>
        </p:nvSpPr>
        <p:spPr>
          <a:xfrm>
            <a:off x="6362837" y="3228059"/>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3" name="Oval 112"/>
          <p:cNvSpPr/>
          <p:nvPr/>
        </p:nvSpPr>
        <p:spPr>
          <a:xfrm>
            <a:off x="2238795" y="4467282"/>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8" name="Oval 117"/>
          <p:cNvSpPr/>
          <p:nvPr/>
        </p:nvSpPr>
        <p:spPr>
          <a:xfrm>
            <a:off x="2355336" y="4619682"/>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Oval 118"/>
          <p:cNvSpPr/>
          <p:nvPr/>
        </p:nvSpPr>
        <p:spPr>
          <a:xfrm>
            <a:off x="1100277" y="4126623"/>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Oval 119"/>
          <p:cNvSpPr/>
          <p:nvPr/>
        </p:nvSpPr>
        <p:spPr>
          <a:xfrm>
            <a:off x="777548" y="3104646"/>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Oval 122"/>
          <p:cNvSpPr/>
          <p:nvPr/>
        </p:nvSpPr>
        <p:spPr>
          <a:xfrm>
            <a:off x="1055454" y="3561847"/>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1" name="Oval 130"/>
          <p:cNvSpPr/>
          <p:nvPr/>
        </p:nvSpPr>
        <p:spPr>
          <a:xfrm>
            <a:off x="6594104" y="4683458"/>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p:cNvSpPr/>
          <p:nvPr/>
        </p:nvSpPr>
        <p:spPr>
          <a:xfrm>
            <a:off x="5376440" y="4682434"/>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Oval 139"/>
          <p:cNvSpPr/>
          <p:nvPr/>
        </p:nvSpPr>
        <p:spPr>
          <a:xfrm>
            <a:off x="6100059" y="2695321"/>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7" name="Oval 146"/>
          <p:cNvSpPr/>
          <p:nvPr/>
        </p:nvSpPr>
        <p:spPr>
          <a:xfrm>
            <a:off x="3072513" y="4252129"/>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0" name="Oval 149"/>
          <p:cNvSpPr/>
          <p:nvPr/>
        </p:nvSpPr>
        <p:spPr>
          <a:xfrm>
            <a:off x="7734160" y="2495047"/>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3" name="Oval 152"/>
          <p:cNvSpPr/>
          <p:nvPr/>
        </p:nvSpPr>
        <p:spPr>
          <a:xfrm>
            <a:off x="7615281" y="2211787"/>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Oval 159"/>
          <p:cNvSpPr/>
          <p:nvPr/>
        </p:nvSpPr>
        <p:spPr>
          <a:xfrm>
            <a:off x="6664835" y="2865651"/>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Oval 160"/>
          <p:cNvSpPr/>
          <p:nvPr/>
        </p:nvSpPr>
        <p:spPr>
          <a:xfrm>
            <a:off x="1097752" y="2166404"/>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Oval 161"/>
          <p:cNvSpPr/>
          <p:nvPr/>
        </p:nvSpPr>
        <p:spPr>
          <a:xfrm>
            <a:off x="5711589" y="2613891"/>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Oval 172"/>
          <p:cNvSpPr/>
          <p:nvPr/>
        </p:nvSpPr>
        <p:spPr>
          <a:xfrm>
            <a:off x="6231034" y="3882238"/>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9" name="Oval 178"/>
          <p:cNvSpPr/>
          <p:nvPr/>
        </p:nvSpPr>
        <p:spPr>
          <a:xfrm>
            <a:off x="4857769" y="5218779"/>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1" name="Oval 180"/>
          <p:cNvSpPr/>
          <p:nvPr/>
        </p:nvSpPr>
        <p:spPr>
          <a:xfrm>
            <a:off x="4902592" y="5227743"/>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4" name="Oval 183"/>
          <p:cNvSpPr/>
          <p:nvPr/>
        </p:nvSpPr>
        <p:spPr>
          <a:xfrm>
            <a:off x="4517110" y="5622190"/>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6" name="Oval 185"/>
          <p:cNvSpPr/>
          <p:nvPr/>
        </p:nvSpPr>
        <p:spPr>
          <a:xfrm>
            <a:off x="6845179" y="3043067"/>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7" name="Oval 186"/>
          <p:cNvSpPr/>
          <p:nvPr/>
        </p:nvSpPr>
        <p:spPr>
          <a:xfrm>
            <a:off x="5747448" y="2640786"/>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2" name="Freeform 191"/>
          <p:cNvSpPr/>
          <p:nvPr/>
        </p:nvSpPr>
        <p:spPr bwMode="auto">
          <a:xfrm>
            <a:off x="1572138" y="5782756"/>
            <a:ext cx="309563" cy="366713"/>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solidFill>
            <a:schemeClr val="bg1">
              <a:lumMod val="7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pPr>
            <a:endParaRPr lang="en-GB" dirty="0">
              <a:solidFill>
                <a:schemeClr val="bg1"/>
              </a:solidFill>
              <a:ea typeface="ＭＳ Ｐゴシック" charset="-128"/>
            </a:endParaRPr>
          </a:p>
        </p:txBody>
      </p:sp>
      <p:sp>
        <p:nvSpPr>
          <p:cNvPr id="193" name="Freeform 192"/>
          <p:cNvSpPr/>
          <p:nvPr/>
        </p:nvSpPr>
        <p:spPr bwMode="auto">
          <a:xfrm>
            <a:off x="1386400" y="5608131"/>
            <a:ext cx="169862" cy="120650"/>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solidFill>
            <a:schemeClr val="bg1">
              <a:lumMod val="7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pPr>
            <a:endParaRPr lang="en-GB" dirty="0">
              <a:solidFill>
                <a:schemeClr val="bg1"/>
              </a:solidFill>
              <a:ea typeface="ＭＳ Ｐゴシック" charset="-128"/>
            </a:endParaRPr>
          </a:p>
        </p:txBody>
      </p:sp>
      <p:sp>
        <p:nvSpPr>
          <p:cNvPr id="194" name="Freeform 193"/>
          <p:cNvSpPr/>
          <p:nvPr/>
        </p:nvSpPr>
        <p:spPr bwMode="auto">
          <a:xfrm>
            <a:off x="994287" y="5462081"/>
            <a:ext cx="139701" cy="127000"/>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solidFill>
            <a:schemeClr val="bg1">
              <a:lumMod val="7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pPr>
            <a:endParaRPr lang="en-GB" dirty="0">
              <a:solidFill>
                <a:schemeClr val="bg1"/>
              </a:solidFill>
              <a:ea typeface="ＭＳ Ｐゴシック" charset="-128"/>
            </a:endParaRPr>
          </a:p>
        </p:txBody>
      </p:sp>
      <p:sp>
        <p:nvSpPr>
          <p:cNvPr id="195" name="Freeform 194"/>
          <p:cNvSpPr/>
          <p:nvPr/>
        </p:nvSpPr>
        <p:spPr bwMode="auto">
          <a:xfrm>
            <a:off x="614874" y="5355719"/>
            <a:ext cx="107950" cy="1000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solidFill>
            <a:schemeClr val="bg1">
              <a:lumMod val="7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pPr>
            <a:endParaRPr lang="en-GB" dirty="0">
              <a:solidFill>
                <a:schemeClr val="bg1"/>
              </a:solidFill>
              <a:ea typeface="ＭＳ Ｐゴシック" charset="-128"/>
            </a:endParaRPr>
          </a:p>
        </p:txBody>
      </p:sp>
      <p:sp>
        <p:nvSpPr>
          <p:cNvPr id="196" name="Freeform 195"/>
          <p:cNvSpPr/>
          <p:nvPr/>
        </p:nvSpPr>
        <p:spPr bwMode="auto">
          <a:xfrm>
            <a:off x="506924" y="5436681"/>
            <a:ext cx="44450" cy="73025"/>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solidFill>
            <a:schemeClr val="bg1">
              <a:lumMod val="7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pPr>
            <a:endParaRPr lang="en-GB" dirty="0">
              <a:solidFill>
                <a:schemeClr val="bg1"/>
              </a:solidFill>
              <a:ea typeface="ＭＳ Ｐゴシック" charset="-128"/>
            </a:endParaRPr>
          </a:p>
        </p:txBody>
      </p:sp>
      <p:sp>
        <p:nvSpPr>
          <p:cNvPr id="197" name="Freeform 196"/>
          <p:cNvSpPr/>
          <p:nvPr/>
        </p:nvSpPr>
        <p:spPr bwMode="auto">
          <a:xfrm>
            <a:off x="1222887" y="5557331"/>
            <a:ext cx="149225" cy="50800"/>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solidFill>
            <a:schemeClr val="bg1">
              <a:lumMod val="7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pPr>
            <a:endParaRPr lang="en-GB" dirty="0">
              <a:solidFill>
                <a:schemeClr val="bg1"/>
              </a:solidFill>
              <a:ea typeface="ＭＳ Ｐゴシック" charset="-128"/>
            </a:endParaRPr>
          </a:p>
        </p:txBody>
      </p:sp>
      <p:sp>
        <p:nvSpPr>
          <p:cNvPr id="198" name="Freeform 197"/>
          <p:cNvSpPr/>
          <p:nvPr/>
        </p:nvSpPr>
        <p:spPr bwMode="auto">
          <a:xfrm>
            <a:off x="1295912" y="5641469"/>
            <a:ext cx="65088" cy="57150"/>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solidFill>
            <a:schemeClr val="bg1">
              <a:lumMod val="7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pPr>
            <a:endParaRPr lang="en-GB" dirty="0">
              <a:solidFill>
                <a:schemeClr val="bg1"/>
              </a:solidFill>
              <a:ea typeface="ＭＳ Ｐゴシック" charset="-128"/>
            </a:endParaRPr>
          </a:p>
        </p:txBody>
      </p:sp>
      <p:sp>
        <p:nvSpPr>
          <p:cNvPr id="199" name="Freeform 198"/>
          <p:cNvSpPr/>
          <p:nvPr/>
        </p:nvSpPr>
        <p:spPr bwMode="auto">
          <a:xfrm>
            <a:off x="1395925" y="5716081"/>
            <a:ext cx="38100" cy="31750"/>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solidFill>
            <a:schemeClr val="bg1">
              <a:lumMod val="7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pPr>
            <a:endParaRPr lang="en-GB" dirty="0">
              <a:solidFill>
                <a:schemeClr val="bg1"/>
              </a:solidFill>
              <a:ea typeface="ＭＳ Ｐゴシック" charset="-128"/>
            </a:endParaRPr>
          </a:p>
        </p:txBody>
      </p:sp>
      <p:sp>
        <p:nvSpPr>
          <p:cNvPr id="203" name="Oval 202"/>
          <p:cNvSpPr/>
          <p:nvPr/>
        </p:nvSpPr>
        <p:spPr>
          <a:xfrm>
            <a:off x="937543" y="5466072"/>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5" name="Oval 174"/>
          <p:cNvSpPr/>
          <p:nvPr/>
        </p:nvSpPr>
        <p:spPr>
          <a:xfrm>
            <a:off x="7831057" y="4789051"/>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6" name="Oval 175"/>
          <p:cNvSpPr/>
          <p:nvPr/>
        </p:nvSpPr>
        <p:spPr>
          <a:xfrm>
            <a:off x="7831057" y="4361898"/>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7991556" y="4227791"/>
            <a:ext cx="1058701" cy="523220"/>
          </a:xfrm>
          <a:prstGeom prst="rect">
            <a:avLst/>
          </a:prstGeom>
          <a:noFill/>
        </p:spPr>
        <p:txBody>
          <a:bodyPr wrap="square" rtlCol="0">
            <a:spAutoFit/>
          </a:bodyPr>
          <a:lstStyle/>
          <a:p>
            <a:r>
              <a:rPr lang="en-US" sz="1400" dirty="0" smtClean="0">
                <a:latin typeface="Cambria" pitchFamily="18" charset="0"/>
              </a:rPr>
              <a:t>Associated Agencies</a:t>
            </a:r>
            <a:endParaRPr lang="en-US" sz="1400" dirty="0">
              <a:latin typeface="Cambria" pitchFamily="18" charset="0"/>
            </a:endParaRPr>
          </a:p>
        </p:txBody>
      </p:sp>
      <p:sp>
        <p:nvSpPr>
          <p:cNvPr id="188" name="TextBox 187"/>
          <p:cNvSpPr txBox="1"/>
          <p:nvPr/>
        </p:nvSpPr>
        <p:spPr>
          <a:xfrm>
            <a:off x="7983457" y="4759404"/>
            <a:ext cx="878274" cy="307777"/>
          </a:xfrm>
          <a:prstGeom prst="rect">
            <a:avLst/>
          </a:prstGeom>
          <a:noFill/>
        </p:spPr>
        <p:txBody>
          <a:bodyPr wrap="square" rtlCol="0">
            <a:spAutoFit/>
          </a:bodyPr>
          <a:lstStyle/>
          <a:p>
            <a:r>
              <a:rPr lang="en-US" sz="1400" dirty="0" smtClean="0">
                <a:latin typeface="Cambria" pitchFamily="18" charset="0"/>
              </a:rPr>
              <a:t>BSCs</a:t>
            </a:r>
            <a:endParaRPr lang="en-US" sz="1400" dirty="0">
              <a:latin typeface="Cambria" pitchFamily="18" charset="0"/>
            </a:endParaRPr>
          </a:p>
        </p:txBody>
      </p:sp>
      <p:sp>
        <p:nvSpPr>
          <p:cNvPr id="189" name="Oval 188"/>
          <p:cNvSpPr/>
          <p:nvPr/>
        </p:nvSpPr>
        <p:spPr>
          <a:xfrm>
            <a:off x="6386119" y="468469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0" name="Oval 189"/>
          <p:cNvSpPr/>
          <p:nvPr/>
        </p:nvSpPr>
        <p:spPr>
          <a:xfrm>
            <a:off x="6194040" y="4183180"/>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1" name="Oval 190"/>
          <p:cNvSpPr/>
          <p:nvPr/>
        </p:nvSpPr>
        <p:spPr>
          <a:xfrm>
            <a:off x="2508761" y="477387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0" name="Oval 199"/>
          <p:cNvSpPr/>
          <p:nvPr/>
        </p:nvSpPr>
        <p:spPr>
          <a:xfrm>
            <a:off x="2167938" y="4241371"/>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4" name="Oval 203"/>
          <p:cNvSpPr/>
          <p:nvPr/>
        </p:nvSpPr>
        <p:spPr>
          <a:xfrm>
            <a:off x="1870204" y="454140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5" name="Oval 204"/>
          <p:cNvSpPr/>
          <p:nvPr/>
        </p:nvSpPr>
        <p:spPr>
          <a:xfrm>
            <a:off x="5285000" y="4208329"/>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6" name="Oval 205"/>
          <p:cNvSpPr/>
          <p:nvPr/>
        </p:nvSpPr>
        <p:spPr>
          <a:xfrm>
            <a:off x="987323" y="277379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7" name="Oval 206"/>
          <p:cNvSpPr/>
          <p:nvPr/>
        </p:nvSpPr>
        <p:spPr>
          <a:xfrm>
            <a:off x="1480698" y="3964272"/>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8" name="Oval 207"/>
          <p:cNvSpPr/>
          <p:nvPr/>
        </p:nvSpPr>
        <p:spPr>
          <a:xfrm>
            <a:off x="829544" y="3470407"/>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9" name="Oval 208"/>
          <p:cNvSpPr/>
          <p:nvPr/>
        </p:nvSpPr>
        <p:spPr>
          <a:xfrm>
            <a:off x="1280812" y="4044198"/>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0" name="Oval 209"/>
          <p:cNvSpPr/>
          <p:nvPr/>
        </p:nvSpPr>
        <p:spPr>
          <a:xfrm>
            <a:off x="1455733" y="4457615"/>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1" name="Oval 210"/>
          <p:cNvSpPr/>
          <p:nvPr/>
        </p:nvSpPr>
        <p:spPr>
          <a:xfrm>
            <a:off x="779837" y="326139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2" name="Oval 211"/>
          <p:cNvSpPr/>
          <p:nvPr/>
        </p:nvSpPr>
        <p:spPr>
          <a:xfrm>
            <a:off x="1186504" y="370558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3" name="Oval 212"/>
          <p:cNvSpPr/>
          <p:nvPr/>
        </p:nvSpPr>
        <p:spPr>
          <a:xfrm>
            <a:off x="833438" y="3392225"/>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4" name="Oval 213"/>
          <p:cNvSpPr/>
          <p:nvPr/>
        </p:nvSpPr>
        <p:spPr>
          <a:xfrm>
            <a:off x="925530" y="3331842"/>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5" name="Oval 214"/>
          <p:cNvSpPr/>
          <p:nvPr/>
        </p:nvSpPr>
        <p:spPr>
          <a:xfrm>
            <a:off x="1006016" y="3924021"/>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6" name="Oval 215"/>
          <p:cNvSpPr/>
          <p:nvPr/>
        </p:nvSpPr>
        <p:spPr>
          <a:xfrm>
            <a:off x="3418340" y="332876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7" name="Oval 216"/>
          <p:cNvSpPr/>
          <p:nvPr/>
        </p:nvSpPr>
        <p:spPr>
          <a:xfrm>
            <a:off x="3418340" y="3585217"/>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8" name="Oval 217"/>
          <p:cNvSpPr/>
          <p:nvPr/>
        </p:nvSpPr>
        <p:spPr>
          <a:xfrm>
            <a:off x="3430667" y="345682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9" name="Oval 218"/>
          <p:cNvSpPr/>
          <p:nvPr/>
        </p:nvSpPr>
        <p:spPr>
          <a:xfrm>
            <a:off x="7965107" y="2324097"/>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0" name="Oval 219"/>
          <p:cNvSpPr/>
          <p:nvPr/>
        </p:nvSpPr>
        <p:spPr>
          <a:xfrm>
            <a:off x="7588962" y="2913443"/>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1" name="Oval 220"/>
          <p:cNvSpPr/>
          <p:nvPr/>
        </p:nvSpPr>
        <p:spPr>
          <a:xfrm>
            <a:off x="7402785" y="302127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2" name="Oval 221"/>
          <p:cNvSpPr/>
          <p:nvPr/>
        </p:nvSpPr>
        <p:spPr>
          <a:xfrm>
            <a:off x="7427566" y="3006681"/>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3" name="Oval 222"/>
          <p:cNvSpPr/>
          <p:nvPr/>
        </p:nvSpPr>
        <p:spPr>
          <a:xfrm>
            <a:off x="7449401" y="3001829"/>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4" name="Oval 223"/>
          <p:cNvSpPr/>
          <p:nvPr/>
        </p:nvSpPr>
        <p:spPr>
          <a:xfrm>
            <a:off x="7427566" y="3067712"/>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5" name="Oval 224"/>
          <p:cNvSpPr/>
          <p:nvPr/>
        </p:nvSpPr>
        <p:spPr>
          <a:xfrm>
            <a:off x="7362386" y="2968439"/>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6" name="Oval 225"/>
          <p:cNvSpPr/>
          <p:nvPr/>
        </p:nvSpPr>
        <p:spPr>
          <a:xfrm>
            <a:off x="7440117" y="302127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7" name="Oval 226"/>
          <p:cNvSpPr/>
          <p:nvPr/>
        </p:nvSpPr>
        <p:spPr>
          <a:xfrm>
            <a:off x="7449401" y="298321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8" name="Oval 227"/>
          <p:cNvSpPr/>
          <p:nvPr/>
        </p:nvSpPr>
        <p:spPr>
          <a:xfrm>
            <a:off x="6329052" y="4888495"/>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9" name="Oval 228"/>
          <p:cNvSpPr/>
          <p:nvPr/>
        </p:nvSpPr>
        <p:spPr>
          <a:xfrm>
            <a:off x="7389144" y="557701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0" name="Oval 229"/>
          <p:cNvSpPr/>
          <p:nvPr/>
        </p:nvSpPr>
        <p:spPr>
          <a:xfrm>
            <a:off x="7099714" y="5301610"/>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1" name="Oval 230"/>
          <p:cNvSpPr/>
          <p:nvPr/>
        </p:nvSpPr>
        <p:spPr>
          <a:xfrm>
            <a:off x="7048267" y="4813253"/>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2" name="Oval 231"/>
          <p:cNvSpPr/>
          <p:nvPr/>
        </p:nvSpPr>
        <p:spPr>
          <a:xfrm>
            <a:off x="7315430" y="5758617"/>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3" name="Oval 232"/>
          <p:cNvSpPr/>
          <p:nvPr/>
        </p:nvSpPr>
        <p:spPr>
          <a:xfrm>
            <a:off x="7156052" y="4890671"/>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4" name="Oval 233"/>
          <p:cNvSpPr/>
          <p:nvPr/>
        </p:nvSpPr>
        <p:spPr>
          <a:xfrm>
            <a:off x="6254342" y="4926530"/>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5" name="Oval 234"/>
          <p:cNvSpPr/>
          <p:nvPr/>
        </p:nvSpPr>
        <p:spPr>
          <a:xfrm>
            <a:off x="6299370" y="4907448"/>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6" name="Oval 235"/>
          <p:cNvSpPr/>
          <p:nvPr/>
        </p:nvSpPr>
        <p:spPr>
          <a:xfrm>
            <a:off x="7376674" y="5246183"/>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7" name="Oval 236"/>
          <p:cNvSpPr/>
          <p:nvPr/>
        </p:nvSpPr>
        <p:spPr>
          <a:xfrm>
            <a:off x="7048267" y="459888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8" name="Oval 237"/>
          <p:cNvSpPr/>
          <p:nvPr/>
        </p:nvSpPr>
        <p:spPr>
          <a:xfrm>
            <a:off x="6477559" y="443851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9" name="Oval 238"/>
          <p:cNvSpPr/>
          <p:nvPr/>
        </p:nvSpPr>
        <p:spPr>
          <a:xfrm>
            <a:off x="6865387" y="4216207"/>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0" name="Oval 239"/>
          <p:cNvSpPr/>
          <p:nvPr/>
        </p:nvSpPr>
        <p:spPr>
          <a:xfrm>
            <a:off x="7008274" y="452132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1" name="Oval 240"/>
          <p:cNvSpPr/>
          <p:nvPr/>
        </p:nvSpPr>
        <p:spPr>
          <a:xfrm>
            <a:off x="7038709" y="4474709"/>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2" name="Oval 241"/>
          <p:cNvSpPr/>
          <p:nvPr/>
        </p:nvSpPr>
        <p:spPr>
          <a:xfrm>
            <a:off x="6820173" y="468493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3" name="Oval 242"/>
          <p:cNvSpPr/>
          <p:nvPr/>
        </p:nvSpPr>
        <p:spPr>
          <a:xfrm>
            <a:off x="7003053" y="4650162"/>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4" name="Oval 243"/>
          <p:cNvSpPr/>
          <p:nvPr/>
        </p:nvSpPr>
        <p:spPr>
          <a:xfrm>
            <a:off x="972697" y="550970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2" name="Oval 301"/>
          <p:cNvSpPr/>
          <p:nvPr/>
        </p:nvSpPr>
        <p:spPr>
          <a:xfrm>
            <a:off x="1942642" y="262923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3" name="Oval 302"/>
          <p:cNvSpPr/>
          <p:nvPr/>
        </p:nvSpPr>
        <p:spPr>
          <a:xfrm>
            <a:off x="5790610" y="2905887"/>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4" name="Oval 303"/>
          <p:cNvSpPr/>
          <p:nvPr/>
        </p:nvSpPr>
        <p:spPr>
          <a:xfrm>
            <a:off x="5477102" y="2987732"/>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5" name="Oval 304"/>
          <p:cNvSpPr/>
          <p:nvPr/>
        </p:nvSpPr>
        <p:spPr>
          <a:xfrm>
            <a:off x="5674016" y="356551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6" name="Oval 305"/>
          <p:cNvSpPr/>
          <p:nvPr/>
        </p:nvSpPr>
        <p:spPr>
          <a:xfrm>
            <a:off x="6100059" y="3219729"/>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7" name="Oval 306"/>
          <p:cNvSpPr/>
          <p:nvPr/>
        </p:nvSpPr>
        <p:spPr>
          <a:xfrm>
            <a:off x="6011160" y="329698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8" name="Oval 307"/>
          <p:cNvSpPr/>
          <p:nvPr/>
        </p:nvSpPr>
        <p:spPr>
          <a:xfrm>
            <a:off x="4752974" y="345682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9" name="Oval 308"/>
          <p:cNvSpPr/>
          <p:nvPr/>
        </p:nvSpPr>
        <p:spPr>
          <a:xfrm>
            <a:off x="4477410" y="3470917"/>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0" name="Oval 309"/>
          <p:cNvSpPr/>
          <p:nvPr/>
        </p:nvSpPr>
        <p:spPr>
          <a:xfrm>
            <a:off x="4499853" y="373396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1" name="Oval 310"/>
          <p:cNvSpPr/>
          <p:nvPr/>
        </p:nvSpPr>
        <p:spPr>
          <a:xfrm>
            <a:off x="5973490" y="3741141"/>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2" name="Oval 311"/>
          <p:cNvSpPr/>
          <p:nvPr/>
        </p:nvSpPr>
        <p:spPr>
          <a:xfrm>
            <a:off x="6126508" y="3656297"/>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3" name="Oval 312"/>
          <p:cNvSpPr/>
          <p:nvPr/>
        </p:nvSpPr>
        <p:spPr>
          <a:xfrm>
            <a:off x="5172433" y="477387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4" name="Oval 313"/>
          <p:cNvSpPr/>
          <p:nvPr/>
        </p:nvSpPr>
        <p:spPr>
          <a:xfrm>
            <a:off x="5263873" y="4998888"/>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5" name="Oval 314"/>
          <p:cNvSpPr/>
          <p:nvPr/>
        </p:nvSpPr>
        <p:spPr>
          <a:xfrm>
            <a:off x="5702482" y="514501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6" name="Oval 315"/>
          <p:cNvSpPr/>
          <p:nvPr/>
        </p:nvSpPr>
        <p:spPr>
          <a:xfrm>
            <a:off x="8020055" y="1959380"/>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7" name="Oval 316"/>
          <p:cNvSpPr/>
          <p:nvPr/>
        </p:nvSpPr>
        <p:spPr>
          <a:xfrm>
            <a:off x="7591538" y="2963531"/>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8" name="Oval 317"/>
          <p:cNvSpPr/>
          <p:nvPr/>
        </p:nvSpPr>
        <p:spPr>
          <a:xfrm>
            <a:off x="7299680" y="3045713"/>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9" name="Oval 318"/>
          <p:cNvSpPr/>
          <p:nvPr/>
        </p:nvSpPr>
        <p:spPr>
          <a:xfrm>
            <a:off x="7512075" y="302904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0" name="Oval 319"/>
          <p:cNvSpPr/>
          <p:nvPr/>
        </p:nvSpPr>
        <p:spPr>
          <a:xfrm>
            <a:off x="7445512" y="3098077"/>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1" name="Oval 320"/>
          <p:cNvSpPr/>
          <p:nvPr/>
        </p:nvSpPr>
        <p:spPr>
          <a:xfrm>
            <a:off x="7536952" y="3098077"/>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2" name="Oval 321"/>
          <p:cNvSpPr/>
          <p:nvPr/>
        </p:nvSpPr>
        <p:spPr>
          <a:xfrm>
            <a:off x="7387262" y="3067597"/>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3" name="Oval 322"/>
          <p:cNvSpPr/>
          <p:nvPr/>
        </p:nvSpPr>
        <p:spPr>
          <a:xfrm>
            <a:off x="7417470" y="3044425"/>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4" name="Oval 323"/>
          <p:cNvSpPr/>
          <p:nvPr/>
        </p:nvSpPr>
        <p:spPr>
          <a:xfrm>
            <a:off x="7519006" y="3098077"/>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5" name="Oval 244"/>
          <p:cNvSpPr/>
          <p:nvPr/>
        </p:nvSpPr>
        <p:spPr>
          <a:xfrm>
            <a:off x="7879090" y="2254579"/>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6" name="Oval 245"/>
          <p:cNvSpPr/>
          <p:nvPr/>
        </p:nvSpPr>
        <p:spPr>
          <a:xfrm>
            <a:off x="6317567" y="2699441"/>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7" name="Oval 246"/>
          <p:cNvSpPr/>
          <p:nvPr/>
        </p:nvSpPr>
        <p:spPr>
          <a:xfrm>
            <a:off x="5007554" y="249457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8" name="Oval 247"/>
          <p:cNvSpPr/>
          <p:nvPr/>
        </p:nvSpPr>
        <p:spPr>
          <a:xfrm>
            <a:off x="5856896" y="4833042"/>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9" name="Oval 248"/>
          <p:cNvSpPr/>
          <p:nvPr/>
        </p:nvSpPr>
        <p:spPr>
          <a:xfrm>
            <a:off x="5851617" y="4309503"/>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0" name="Oval 249"/>
          <p:cNvSpPr/>
          <p:nvPr/>
        </p:nvSpPr>
        <p:spPr>
          <a:xfrm>
            <a:off x="5659982" y="4657589"/>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1" name="Oval 250"/>
          <p:cNvSpPr/>
          <p:nvPr/>
        </p:nvSpPr>
        <p:spPr>
          <a:xfrm>
            <a:off x="5856896" y="4582735"/>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2" name="Oval 251"/>
          <p:cNvSpPr/>
          <p:nvPr/>
        </p:nvSpPr>
        <p:spPr>
          <a:xfrm>
            <a:off x="5881030" y="5015922"/>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3" name="Oval 252"/>
          <p:cNvSpPr/>
          <p:nvPr/>
        </p:nvSpPr>
        <p:spPr>
          <a:xfrm>
            <a:off x="5828280" y="5024503"/>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4" name="Oval 253"/>
          <p:cNvSpPr/>
          <p:nvPr/>
        </p:nvSpPr>
        <p:spPr>
          <a:xfrm>
            <a:off x="5236344" y="362408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5" name="Oval 254"/>
          <p:cNvSpPr/>
          <p:nvPr/>
        </p:nvSpPr>
        <p:spPr>
          <a:xfrm>
            <a:off x="5113633" y="3577895"/>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6" name="Oval 255"/>
          <p:cNvSpPr/>
          <p:nvPr/>
        </p:nvSpPr>
        <p:spPr>
          <a:xfrm>
            <a:off x="2309647" y="1855335"/>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7" name="Oval 256"/>
          <p:cNvSpPr/>
          <p:nvPr/>
        </p:nvSpPr>
        <p:spPr>
          <a:xfrm>
            <a:off x="4649533" y="3172639"/>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8" name="Oval 257"/>
          <p:cNvSpPr/>
          <p:nvPr/>
        </p:nvSpPr>
        <p:spPr>
          <a:xfrm>
            <a:off x="1752898" y="3745237"/>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9" name="Oval 258"/>
          <p:cNvSpPr/>
          <p:nvPr/>
        </p:nvSpPr>
        <p:spPr>
          <a:xfrm>
            <a:off x="1440157" y="3173402"/>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0" name="Oval 259"/>
          <p:cNvSpPr/>
          <p:nvPr/>
        </p:nvSpPr>
        <p:spPr>
          <a:xfrm>
            <a:off x="1779326" y="383186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1" name="Oval 260"/>
          <p:cNvSpPr/>
          <p:nvPr/>
        </p:nvSpPr>
        <p:spPr>
          <a:xfrm>
            <a:off x="7683606" y="2785031"/>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2" name="Oval 261"/>
          <p:cNvSpPr/>
          <p:nvPr/>
        </p:nvSpPr>
        <p:spPr>
          <a:xfrm>
            <a:off x="7683606" y="2723471"/>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 name="Oval 262"/>
          <p:cNvSpPr/>
          <p:nvPr/>
        </p:nvSpPr>
        <p:spPr>
          <a:xfrm>
            <a:off x="3558564" y="4399087"/>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4" name="Oval 263"/>
          <p:cNvSpPr/>
          <p:nvPr/>
        </p:nvSpPr>
        <p:spPr>
          <a:xfrm>
            <a:off x="3148195" y="465874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5" name="Oval 264"/>
          <p:cNvSpPr/>
          <p:nvPr/>
        </p:nvSpPr>
        <p:spPr>
          <a:xfrm>
            <a:off x="3178727" y="4430848"/>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6" name="Oval 265"/>
          <p:cNvSpPr/>
          <p:nvPr/>
        </p:nvSpPr>
        <p:spPr>
          <a:xfrm>
            <a:off x="7331716" y="2218008"/>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7" name="Oval 266"/>
          <p:cNvSpPr/>
          <p:nvPr/>
        </p:nvSpPr>
        <p:spPr>
          <a:xfrm>
            <a:off x="7639309" y="250391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8" name="Oval 267"/>
          <p:cNvSpPr/>
          <p:nvPr/>
        </p:nvSpPr>
        <p:spPr>
          <a:xfrm>
            <a:off x="7312483" y="380155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9" name="Oval 268"/>
          <p:cNvSpPr/>
          <p:nvPr/>
        </p:nvSpPr>
        <p:spPr>
          <a:xfrm>
            <a:off x="7551687" y="3669335"/>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0" name="Oval 269"/>
          <p:cNvSpPr/>
          <p:nvPr/>
        </p:nvSpPr>
        <p:spPr>
          <a:xfrm>
            <a:off x="7279777" y="3790798"/>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1" name="Oval 270"/>
          <p:cNvSpPr/>
          <p:nvPr/>
        </p:nvSpPr>
        <p:spPr>
          <a:xfrm>
            <a:off x="7404726" y="3669335"/>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2" name="Oval 271"/>
          <p:cNvSpPr/>
          <p:nvPr/>
        </p:nvSpPr>
        <p:spPr>
          <a:xfrm>
            <a:off x="4347210" y="1923020"/>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3" name="Oval 272"/>
          <p:cNvSpPr/>
          <p:nvPr/>
        </p:nvSpPr>
        <p:spPr>
          <a:xfrm>
            <a:off x="3897312" y="1892540"/>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4" name="Oval 273"/>
          <p:cNvSpPr/>
          <p:nvPr/>
        </p:nvSpPr>
        <p:spPr>
          <a:xfrm>
            <a:off x="5645400" y="323189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5" name="Oval 274"/>
          <p:cNvSpPr/>
          <p:nvPr/>
        </p:nvSpPr>
        <p:spPr>
          <a:xfrm>
            <a:off x="5486953" y="3264079"/>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6" name="Oval 275"/>
          <p:cNvSpPr/>
          <p:nvPr/>
        </p:nvSpPr>
        <p:spPr>
          <a:xfrm>
            <a:off x="4255770" y="4366175"/>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7" name="Oval 276"/>
          <p:cNvSpPr/>
          <p:nvPr/>
        </p:nvSpPr>
        <p:spPr>
          <a:xfrm>
            <a:off x="4536576" y="4204039"/>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8" name="Oval 277"/>
          <p:cNvSpPr/>
          <p:nvPr/>
        </p:nvSpPr>
        <p:spPr>
          <a:xfrm>
            <a:off x="4294530" y="4351227"/>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9" name="Oval 278"/>
          <p:cNvSpPr/>
          <p:nvPr/>
        </p:nvSpPr>
        <p:spPr>
          <a:xfrm>
            <a:off x="4531985" y="4238363"/>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0" name="Oval 279"/>
          <p:cNvSpPr/>
          <p:nvPr/>
        </p:nvSpPr>
        <p:spPr>
          <a:xfrm>
            <a:off x="7177182" y="2817387"/>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1" name="Oval 280"/>
          <p:cNvSpPr/>
          <p:nvPr/>
        </p:nvSpPr>
        <p:spPr>
          <a:xfrm>
            <a:off x="7601481" y="277379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2" name="Oval 281"/>
          <p:cNvSpPr/>
          <p:nvPr/>
        </p:nvSpPr>
        <p:spPr>
          <a:xfrm>
            <a:off x="6971206" y="290190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3" name="Oval 282"/>
          <p:cNvSpPr/>
          <p:nvPr/>
        </p:nvSpPr>
        <p:spPr>
          <a:xfrm>
            <a:off x="7888353" y="2364415"/>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4" name="Oval 283"/>
          <p:cNvSpPr/>
          <p:nvPr/>
        </p:nvSpPr>
        <p:spPr>
          <a:xfrm>
            <a:off x="7235229" y="4238363"/>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5" name="Oval 284"/>
          <p:cNvSpPr/>
          <p:nvPr/>
        </p:nvSpPr>
        <p:spPr>
          <a:xfrm>
            <a:off x="7082236" y="4106901"/>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6" name="Oval 285"/>
          <p:cNvSpPr/>
          <p:nvPr/>
        </p:nvSpPr>
        <p:spPr>
          <a:xfrm>
            <a:off x="7131193" y="428869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7" name="Oval 286"/>
          <p:cNvSpPr/>
          <p:nvPr/>
        </p:nvSpPr>
        <p:spPr>
          <a:xfrm>
            <a:off x="7191154" y="424569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8" name="Oval 287"/>
          <p:cNvSpPr/>
          <p:nvPr/>
        </p:nvSpPr>
        <p:spPr>
          <a:xfrm>
            <a:off x="7131193" y="4170241"/>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9" name="Oval 288"/>
          <p:cNvSpPr/>
          <p:nvPr/>
        </p:nvSpPr>
        <p:spPr>
          <a:xfrm>
            <a:off x="3714432" y="2688625"/>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0" name="Oval 289"/>
          <p:cNvSpPr/>
          <p:nvPr/>
        </p:nvSpPr>
        <p:spPr>
          <a:xfrm>
            <a:off x="5722638" y="409415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1" name="Oval 290"/>
          <p:cNvSpPr/>
          <p:nvPr/>
        </p:nvSpPr>
        <p:spPr>
          <a:xfrm>
            <a:off x="4336698" y="4978651"/>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2" name="Oval 291"/>
          <p:cNvSpPr/>
          <p:nvPr/>
        </p:nvSpPr>
        <p:spPr>
          <a:xfrm>
            <a:off x="3125076" y="487642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3" name="Oval 292"/>
          <p:cNvSpPr/>
          <p:nvPr/>
        </p:nvSpPr>
        <p:spPr>
          <a:xfrm>
            <a:off x="4496984" y="4998888"/>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4" name="Oval 293"/>
          <p:cNvSpPr/>
          <p:nvPr/>
        </p:nvSpPr>
        <p:spPr>
          <a:xfrm>
            <a:off x="4181831" y="5035899"/>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5" name="Oval 294"/>
          <p:cNvSpPr/>
          <p:nvPr/>
        </p:nvSpPr>
        <p:spPr>
          <a:xfrm>
            <a:off x="4405544" y="5406541"/>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6" name="Oval 295"/>
          <p:cNvSpPr/>
          <p:nvPr/>
        </p:nvSpPr>
        <p:spPr>
          <a:xfrm>
            <a:off x="4637416" y="552002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7" name="Oval 296"/>
          <p:cNvSpPr/>
          <p:nvPr/>
        </p:nvSpPr>
        <p:spPr>
          <a:xfrm>
            <a:off x="4649533" y="4758918"/>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8" name="Oval 297"/>
          <p:cNvSpPr/>
          <p:nvPr/>
        </p:nvSpPr>
        <p:spPr>
          <a:xfrm>
            <a:off x="4558465" y="5599515"/>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9" name="Oval 298"/>
          <p:cNvSpPr/>
          <p:nvPr/>
        </p:nvSpPr>
        <p:spPr>
          <a:xfrm>
            <a:off x="4334230" y="523997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0" name="Oval 299"/>
          <p:cNvSpPr/>
          <p:nvPr/>
        </p:nvSpPr>
        <p:spPr>
          <a:xfrm>
            <a:off x="2401087" y="3128289"/>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1" name="Oval 300"/>
          <p:cNvSpPr/>
          <p:nvPr/>
        </p:nvSpPr>
        <p:spPr>
          <a:xfrm>
            <a:off x="7427566" y="338263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5" name="Oval 324"/>
          <p:cNvSpPr/>
          <p:nvPr/>
        </p:nvSpPr>
        <p:spPr>
          <a:xfrm>
            <a:off x="7461996" y="3184709"/>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6" name="Oval 325"/>
          <p:cNvSpPr/>
          <p:nvPr/>
        </p:nvSpPr>
        <p:spPr>
          <a:xfrm>
            <a:off x="7559554" y="337640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7" name="Oval 326"/>
          <p:cNvSpPr/>
          <p:nvPr/>
        </p:nvSpPr>
        <p:spPr>
          <a:xfrm>
            <a:off x="7450728" y="3345865"/>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8" name="Oval 327"/>
          <p:cNvSpPr/>
          <p:nvPr/>
        </p:nvSpPr>
        <p:spPr>
          <a:xfrm>
            <a:off x="7363769" y="3184709"/>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9" name="Oval 328"/>
          <p:cNvSpPr/>
          <p:nvPr/>
        </p:nvSpPr>
        <p:spPr>
          <a:xfrm>
            <a:off x="7596104" y="3388426"/>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0" name="Oval 329"/>
          <p:cNvSpPr/>
          <p:nvPr/>
        </p:nvSpPr>
        <p:spPr>
          <a:xfrm>
            <a:off x="7603349" y="3288037"/>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1" name="Oval 330"/>
          <p:cNvSpPr/>
          <p:nvPr/>
        </p:nvSpPr>
        <p:spPr>
          <a:xfrm>
            <a:off x="1822001" y="177428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2" name="Oval 331"/>
          <p:cNvSpPr/>
          <p:nvPr/>
        </p:nvSpPr>
        <p:spPr>
          <a:xfrm>
            <a:off x="1166858" y="1736387"/>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3" name="Oval 332"/>
          <p:cNvSpPr/>
          <p:nvPr/>
        </p:nvSpPr>
        <p:spPr>
          <a:xfrm>
            <a:off x="1227818" y="1729649"/>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4" name="Oval 333"/>
          <p:cNvSpPr/>
          <p:nvPr/>
        </p:nvSpPr>
        <p:spPr>
          <a:xfrm>
            <a:off x="5390683" y="2608514"/>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5" name="Oval 334"/>
          <p:cNvSpPr/>
          <p:nvPr/>
        </p:nvSpPr>
        <p:spPr>
          <a:xfrm>
            <a:off x="3352135" y="3113635"/>
            <a:ext cx="182880" cy="182880"/>
          </a:xfrm>
          <a:prstGeom prst="ellips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Oval 94"/>
          <p:cNvSpPr/>
          <p:nvPr/>
        </p:nvSpPr>
        <p:spPr>
          <a:xfrm>
            <a:off x="1257799" y="1638019"/>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 name="Oval 120"/>
          <p:cNvSpPr/>
          <p:nvPr/>
        </p:nvSpPr>
        <p:spPr>
          <a:xfrm>
            <a:off x="804443" y="3328764"/>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Oval 121"/>
          <p:cNvSpPr/>
          <p:nvPr/>
        </p:nvSpPr>
        <p:spPr>
          <a:xfrm>
            <a:off x="920984" y="3248082"/>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3" name="Oval 142"/>
          <p:cNvSpPr/>
          <p:nvPr/>
        </p:nvSpPr>
        <p:spPr>
          <a:xfrm>
            <a:off x="1691948" y="3741141"/>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Oval 173"/>
          <p:cNvSpPr/>
          <p:nvPr/>
        </p:nvSpPr>
        <p:spPr>
          <a:xfrm>
            <a:off x="3072513" y="4807941"/>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5" name="Oval 184"/>
          <p:cNvSpPr/>
          <p:nvPr/>
        </p:nvSpPr>
        <p:spPr>
          <a:xfrm>
            <a:off x="2417321" y="3195318"/>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2" name="Oval 141"/>
          <p:cNvSpPr/>
          <p:nvPr/>
        </p:nvSpPr>
        <p:spPr>
          <a:xfrm>
            <a:off x="4649533" y="3105671"/>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p:nvPr/>
        </p:nvSpPr>
        <p:spPr>
          <a:xfrm>
            <a:off x="4963297" y="3553906"/>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Oval 132"/>
          <p:cNvSpPr/>
          <p:nvPr/>
        </p:nvSpPr>
        <p:spPr>
          <a:xfrm>
            <a:off x="4909509" y="3553906"/>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Oval 114"/>
          <p:cNvSpPr/>
          <p:nvPr/>
        </p:nvSpPr>
        <p:spPr>
          <a:xfrm>
            <a:off x="6086612" y="3167462"/>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5822905" y="2931967"/>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1" name="Oval 140"/>
          <p:cNvSpPr/>
          <p:nvPr/>
        </p:nvSpPr>
        <p:spPr>
          <a:xfrm>
            <a:off x="5504892" y="3514685"/>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p:nvPr/>
        </p:nvSpPr>
        <p:spPr>
          <a:xfrm>
            <a:off x="4445136" y="5256431"/>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Oval 96"/>
          <p:cNvSpPr/>
          <p:nvPr/>
        </p:nvSpPr>
        <p:spPr>
          <a:xfrm>
            <a:off x="4588828" y="4707791"/>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Oval 162"/>
          <p:cNvSpPr/>
          <p:nvPr/>
        </p:nvSpPr>
        <p:spPr>
          <a:xfrm>
            <a:off x="4568850" y="4208329"/>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7" name="Oval 176"/>
          <p:cNvSpPr/>
          <p:nvPr/>
        </p:nvSpPr>
        <p:spPr>
          <a:xfrm>
            <a:off x="4364711" y="4474709"/>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8" name="Oval 177"/>
          <p:cNvSpPr/>
          <p:nvPr/>
        </p:nvSpPr>
        <p:spPr>
          <a:xfrm>
            <a:off x="4812946" y="4707791"/>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0" name="Oval 179"/>
          <p:cNvSpPr/>
          <p:nvPr/>
        </p:nvSpPr>
        <p:spPr>
          <a:xfrm>
            <a:off x="4481251" y="4743650"/>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2" name="Oval 181"/>
          <p:cNvSpPr/>
          <p:nvPr/>
        </p:nvSpPr>
        <p:spPr>
          <a:xfrm>
            <a:off x="4543748" y="5059208"/>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3" name="Oval 182"/>
          <p:cNvSpPr/>
          <p:nvPr/>
        </p:nvSpPr>
        <p:spPr>
          <a:xfrm>
            <a:off x="4050689" y="4933702"/>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Oval 134"/>
          <p:cNvSpPr/>
          <p:nvPr/>
        </p:nvSpPr>
        <p:spPr>
          <a:xfrm>
            <a:off x="5158906" y="4747009"/>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p:nvPr/>
        </p:nvSpPr>
        <p:spPr>
          <a:xfrm>
            <a:off x="5294222" y="4315906"/>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p:nvPr/>
        </p:nvSpPr>
        <p:spPr>
          <a:xfrm>
            <a:off x="5699170" y="4655540"/>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6" name="Oval 135"/>
          <p:cNvSpPr/>
          <p:nvPr/>
        </p:nvSpPr>
        <p:spPr>
          <a:xfrm>
            <a:off x="5717099" y="5085847"/>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Oval 111"/>
          <p:cNvSpPr/>
          <p:nvPr/>
        </p:nvSpPr>
        <p:spPr>
          <a:xfrm>
            <a:off x="6237053" y="4332811"/>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Oval 131"/>
          <p:cNvSpPr/>
          <p:nvPr/>
        </p:nvSpPr>
        <p:spPr>
          <a:xfrm>
            <a:off x="6585139" y="4280046"/>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p:nvPr/>
        </p:nvSpPr>
        <p:spPr>
          <a:xfrm>
            <a:off x="7214462" y="5243368"/>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Oval 125"/>
          <p:cNvSpPr/>
          <p:nvPr/>
        </p:nvSpPr>
        <p:spPr>
          <a:xfrm>
            <a:off x="7339968" y="5162686"/>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Oval 126"/>
          <p:cNvSpPr/>
          <p:nvPr/>
        </p:nvSpPr>
        <p:spPr>
          <a:xfrm>
            <a:off x="7438580" y="5458521"/>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Oval 127"/>
          <p:cNvSpPr/>
          <p:nvPr/>
        </p:nvSpPr>
        <p:spPr>
          <a:xfrm>
            <a:off x="7008274" y="5333016"/>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Oval 128"/>
          <p:cNvSpPr/>
          <p:nvPr/>
        </p:nvSpPr>
        <p:spPr>
          <a:xfrm>
            <a:off x="6981380" y="5243369"/>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Oval 129"/>
          <p:cNvSpPr/>
          <p:nvPr/>
        </p:nvSpPr>
        <p:spPr>
          <a:xfrm>
            <a:off x="7079992" y="5055110"/>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4" name="Oval 163"/>
          <p:cNvSpPr/>
          <p:nvPr/>
        </p:nvSpPr>
        <p:spPr>
          <a:xfrm>
            <a:off x="7015509" y="2756196"/>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8" name="Oval 167"/>
          <p:cNvSpPr/>
          <p:nvPr/>
        </p:nvSpPr>
        <p:spPr>
          <a:xfrm>
            <a:off x="6872074" y="2729302"/>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Oval 169"/>
          <p:cNvSpPr/>
          <p:nvPr/>
        </p:nvSpPr>
        <p:spPr>
          <a:xfrm>
            <a:off x="6943791" y="2881702"/>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1" name="Oval 170"/>
          <p:cNvSpPr/>
          <p:nvPr/>
        </p:nvSpPr>
        <p:spPr>
          <a:xfrm>
            <a:off x="7033438" y="2818949"/>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p:nvPr/>
        </p:nvSpPr>
        <p:spPr>
          <a:xfrm>
            <a:off x="7188337" y="3662762"/>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p:nvPr/>
        </p:nvSpPr>
        <p:spPr>
          <a:xfrm>
            <a:off x="7416937" y="3624662"/>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5" name="Oval 154"/>
          <p:cNvSpPr/>
          <p:nvPr/>
        </p:nvSpPr>
        <p:spPr>
          <a:xfrm>
            <a:off x="7125584" y="3653797"/>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6" name="Oval 155"/>
          <p:cNvSpPr/>
          <p:nvPr/>
        </p:nvSpPr>
        <p:spPr>
          <a:xfrm>
            <a:off x="7206264" y="3716547"/>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Oval 156"/>
          <p:cNvSpPr/>
          <p:nvPr/>
        </p:nvSpPr>
        <p:spPr>
          <a:xfrm>
            <a:off x="7390042" y="3768097"/>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Oval 157"/>
          <p:cNvSpPr/>
          <p:nvPr/>
        </p:nvSpPr>
        <p:spPr>
          <a:xfrm>
            <a:off x="7107652" y="3788265"/>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Oval 106"/>
          <p:cNvSpPr/>
          <p:nvPr/>
        </p:nvSpPr>
        <p:spPr>
          <a:xfrm>
            <a:off x="6988312" y="2392762"/>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Oval 109"/>
          <p:cNvSpPr/>
          <p:nvPr/>
        </p:nvSpPr>
        <p:spPr>
          <a:xfrm>
            <a:off x="7207387" y="2326087"/>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Oval 113"/>
          <p:cNvSpPr/>
          <p:nvPr/>
        </p:nvSpPr>
        <p:spPr>
          <a:xfrm>
            <a:off x="7435987" y="2211787"/>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Oval 108"/>
          <p:cNvSpPr/>
          <p:nvPr/>
        </p:nvSpPr>
        <p:spPr>
          <a:xfrm>
            <a:off x="7463745" y="2469325"/>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Oval 137"/>
          <p:cNvSpPr/>
          <p:nvPr/>
        </p:nvSpPr>
        <p:spPr>
          <a:xfrm>
            <a:off x="8037486" y="1841796"/>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Oval 138"/>
          <p:cNvSpPr/>
          <p:nvPr/>
        </p:nvSpPr>
        <p:spPr>
          <a:xfrm>
            <a:off x="8029995" y="2118529"/>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5" name="Oval 144"/>
          <p:cNvSpPr/>
          <p:nvPr/>
        </p:nvSpPr>
        <p:spPr>
          <a:xfrm>
            <a:off x="7635547" y="2620552"/>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6" name="Oval 145"/>
          <p:cNvSpPr/>
          <p:nvPr/>
        </p:nvSpPr>
        <p:spPr>
          <a:xfrm>
            <a:off x="7662437" y="2629512"/>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8" name="Oval 147"/>
          <p:cNvSpPr/>
          <p:nvPr/>
        </p:nvSpPr>
        <p:spPr>
          <a:xfrm>
            <a:off x="7436851" y="2415537"/>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9" name="Oval 148"/>
          <p:cNvSpPr/>
          <p:nvPr/>
        </p:nvSpPr>
        <p:spPr>
          <a:xfrm>
            <a:off x="7319446" y="2265575"/>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1" name="Oval 150"/>
          <p:cNvSpPr/>
          <p:nvPr/>
        </p:nvSpPr>
        <p:spPr>
          <a:xfrm>
            <a:off x="7778984" y="2450224"/>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2" name="Oval 151"/>
          <p:cNvSpPr/>
          <p:nvPr/>
        </p:nvSpPr>
        <p:spPr>
          <a:xfrm>
            <a:off x="7796913" y="2486083"/>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4" name="Oval 153"/>
          <p:cNvSpPr/>
          <p:nvPr/>
        </p:nvSpPr>
        <p:spPr>
          <a:xfrm>
            <a:off x="7311345" y="2442431"/>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Oval 171"/>
          <p:cNvSpPr/>
          <p:nvPr/>
        </p:nvSpPr>
        <p:spPr>
          <a:xfrm>
            <a:off x="7985171" y="2261964"/>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7272882" y="3247290"/>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nvSpPr>
        <p:spPr>
          <a:xfrm>
            <a:off x="7445512" y="2938862"/>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5" name="Oval 164"/>
          <p:cNvSpPr/>
          <p:nvPr/>
        </p:nvSpPr>
        <p:spPr>
          <a:xfrm>
            <a:off x="7510041" y="2790881"/>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Oval 166"/>
          <p:cNvSpPr/>
          <p:nvPr/>
        </p:nvSpPr>
        <p:spPr>
          <a:xfrm>
            <a:off x="7402465" y="2719163"/>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9" name="Oval 168"/>
          <p:cNvSpPr/>
          <p:nvPr/>
        </p:nvSpPr>
        <p:spPr>
          <a:xfrm>
            <a:off x="7266521" y="2684479"/>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Oval 123"/>
          <p:cNvSpPr/>
          <p:nvPr/>
        </p:nvSpPr>
        <p:spPr>
          <a:xfrm>
            <a:off x="7527971" y="2925352"/>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4" name="Oval 143"/>
          <p:cNvSpPr/>
          <p:nvPr/>
        </p:nvSpPr>
        <p:spPr>
          <a:xfrm>
            <a:off x="7599688" y="2799846"/>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Oval 124"/>
          <p:cNvSpPr/>
          <p:nvPr/>
        </p:nvSpPr>
        <p:spPr>
          <a:xfrm>
            <a:off x="7348677" y="3023964"/>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p:cNvSpPr txBox="1"/>
          <p:nvPr/>
        </p:nvSpPr>
        <p:spPr>
          <a:xfrm>
            <a:off x="3808646" y="6357224"/>
            <a:ext cx="1417376" cy="307777"/>
          </a:xfrm>
          <a:prstGeom prst="rect">
            <a:avLst/>
          </a:prstGeom>
          <a:noFill/>
        </p:spPr>
        <p:txBody>
          <a:bodyPr wrap="none" rtlCol="0">
            <a:spAutoFit/>
          </a:bodyPr>
          <a:lstStyle/>
          <a:p>
            <a:r>
              <a:rPr lang="en-US" sz="1400" dirty="0" smtClean="0">
                <a:latin typeface="Cambria" pitchFamily="18" charset="0"/>
              </a:rPr>
              <a:t>As of 2-10-2015</a:t>
            </a:r>
            <a:endParaRPr lang="en-US" sz="1400" dirty="0">
              <a:latin typeface="Cambria" pitchFamily="18" charset="0"/>
            </a:endParaRPr>
          </a:p>
        </p:txBody>
      </p:sp>
      <p:sp>
        <p:nvSpPr>
          <p:cNvPr id="336" name="Oval 335"/>
          <p:cNvSpPr/>
          <p:nvPr/>
        </p:nvSpPr>
        <p:spPr>
          <a:xfrm>
            <a:off x="7550523" y="2752781"/>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 name="Oval 336"/>
          <p:cNvSpPr/>
          <p:nvPr/>
        </p:nvSpPr>
        <p:spPr>
          <a:xfrm>
            <a:off x="8017248" y="2183662"/>
            <a:ext cx="182880" cy="182880"/>
          </a:xfrm>
          <a:prstGeom prst="ellipse">
            <a:avLst/>
          </a:prstGeom>
          <a:solidFill>
            <a:srgbClr val="0070C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Title 62"/>
          <p:cNvSpPr>
            <a:spLocks noGrp="1"/>
          </p:cNvSpPr>
          <p:nvPr>
            <p:ph type="title"/>
          </p:nvPr>
        </p:nvSpPr>
        <p:spPr>
          <a:xfrm>
            <a:off x="463550" y="460375"/>
            <a:ext cx="8375650" cy="730197"/>
          </a:xfrm>
        </p:spPr>
        <p:txBody>
          <a:bodyPr>
            <a:noAutofit/>
          </a:bodyPr>
          <a:lstStyle/>
          <a:p>
            <a:r>
              <a:rPr lang="en-US" dirty="0"/>
              <a:t>NIB Associated Agencies and BSCs</a:t>
            </a:r>
          </a:p>
        </p:txBody>
      </p:sp>
      <p:sp>
        <p:nvSpPr>
          <p:cNvPr id="64" name="Content Placeholder 63"/>
          <p:cNvSpPr>
            <a:spLocks noGrp="1"/>
          </p:cNvSpPr>
          <p:nvPr>
            <p:ph sz="quarter" idx="11"/>
          </p:nvPr>
        </p:nvSpPr>
        <p:spPr>
          <a:xfrm>
            <a:off x="457200" y="1143000"/>
            <a:ext cx="8223250" cy="453687"/>
          </a:xfrm>
        </p:spPr>
        <p:txBody>
          <a:bodyPr>
            <a:noAutofit/>
          </a:bodyPr>
          <a:lstStyle/>
          <a:p>
            <a:pPr marL="0" indent="0" algn="ctr">
              <a:buNone/>
            </a:pPr>
            <a:r>
              <a:rPr lang="en-US" sz="1600" dirty="0">
                <a:latin typeface="Cambria" panose="02040503050406030204" pitchFamily="18" charset="0"/>
              </a:rPr>
              <a:t>94 Associated Nonprofit Agencies</a:t>
            </a:r>
          </a:p>
          <a:p>
            <a:pPr marL="0" indent="0" algn="ctr">
              <a:buNone/>
            </a:pPr>
            <a:r>
              <a:rPr lang="en-US" sz="1600" dirty="0">
                <a:latin typeface="Cambria" panose="02040503050406030204" pitchFamily="18" charset="0"/>
              </a:rPr>
              <a:t>152 Base Supply Centers (BSCs</a:t>
            </a:r>
            <a:r>
              <a:rPr lang="en-US" sz="1600" dirty="0" smtClean="0">
                <a:latin typeface="Cambria" panose="02040503050406030204" pitchFamily="18" charset="0"/>
              </a:rPr>
              <a:t>)</a:t>
            </a:r>
            <a:endParaRPr lang="en-US" sz="1600" dirty="0">
              <a:latin typeface="Cambria" panose="02040503050406030204" pitchFamily="18" charset="0"/>
            </a:endParaRPr>
          </a:p>
        </p:txBody>
      </p:sp>
      <p:sp>
        <p:nvSpPr>
          <p:cNvPr id="338"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15</a:t>
            </a:fld>
            <a:endParaRPr lang="en-US" dirty="0"/>
          </a:p>
        </p:txBody>
      </p:sp>
    </p:spTree>
    <p:extLst>
      <p:ext uri="{BB962C8B-B14F-4D97-AF65-F5344CB8AC3E}">
        <p14:creationId xmlns:p14="http://schemas.microsoft.com/office/powerpoint/2010/main" val="3069454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a:xfrm>
            <a:off x="463550" y="460375"/>
            <a:ext cx="8223250" cy="682625"/>
          </a:xfrm>
        </p:spPr>
        <p:txBody>
          <a:bodyPr>
            <a:noAutofit/>
          </a:bodyPr>
          <a:lstStyle/>
          <a:p>
            <a:r>
              <a:rPr lang="en-US" dirty="0" smtClean="0">
                <a:latin typeface="Cambria" panose="02040503050406030204" pitchFamily="18" charset="0"/>
              </a:rPr>
              <a:t>NIB Products – Primary Lines of Business</a:t>
            </a:r>
          </a:p>
        </p:txBody>
      </p:sp>
      <p:pic>
        <p:nvPicPr>
          <p:cNvPr id="47" name="Picture 4" descr="CL_JAN_Pg9"/>
          <p:cNvPicPr>
            <a:picLocks noGrp="1" noChangeAspect="1" noChangeArrowheads="1"/>
          </p:cNvPicPr>
          <p:nvPr>
            <p:ph sz="quarter" idx="11"/>
          </p:nvPr>
        </p:nvPicPr>
        <p:blipFill>
          <a:blip r:embed="rId3" cstate="email">
            <a:extLst>
              <a:ext uri="{28A0092B-C50C-407E-A947-70E740481C1C}">
                <a14:useLocalDpi xmlns:a14="http://schemas.microsoft.com/office/drawing/2010/main"/>
              </a:ext>
            </a:extLst>
          </a:blip>
          <a:stretch>
            <a:fillRect/>
          </a:stretch>
        </p:blipFill>
        <p:spPr>
          <a:xfrm>
            <a:off x="2810802" y="4983480"/>
            <a:ext cx="1423434" cy="1188720"/>
          </a:xfrm>
          <a:noFill/>
        </p:spPr>
      </p:pic>
      <p:sp>
        <p:nvSpPr>
          <p:cNvPr id="27"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16</a:t>
            </a:fld>
            <a:endParaRPr lang="en-US" dirty="0"/>
          </a:p>
        </p:txBody>
      </p:sp>
      <p:sp>
        <p:nvSpPr>
          <p:cNvPr id="23" name="Rectangle 15"/>
          <p:cNvSpPr>
            <a:spLocks noChangeArrowheads="1"/>
          </p:cNvSpPr>
          <p:nvPr/>
        </p:nvSpPr>
        <p:spPr bwMode="auto">
          <a:xfrm>
            <a:off x="2792948" y="1843437"/>
            <a:ext cx="1655064" cy="1554480"/>
          </a:xfrm>
          <a:prstGeom prst="rect">
            <a:avLst/>
          </a:prstGeom>
          <a:solidFill>
            <a:schemeClr val="accent1"/>
          </a:solidFill>
          <a:ln w="9525">
            <a:noFill/>
            <a:miter lim="800000"/>
            <a:headEnd/>
            <a:tailEnd/>
          </a:ln>
          <a:effectLst>
            <a:outerShdw blurRad="44450" dist="27940" dir="5400000" sx="50000" sy="5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dirty="0"/>
          </a:p>
        </p:txBody>
      </p:sp>
      <p:sp>
        <p:nvSpPr>
          <p:cNvPr id="25" name="Rectangle 16"/>
          <p:cNvSpPr>
            <a:spLocks noChangeArrowheads="1"/>
          </p:cNvSpPr>
          <p:nvPr/>
        </p:nvSpPr>
        <p:spPr bwMode="auto">
          <a:xfrm>
            <a:off x="4791958" y="1843437"/>
            <a:ext cx="1655064" cy="1554480"/>
          </a:xfrm>
          <a:prstGeom prst="rect">
            <a:avLst/>
          </a:prstGeom>
          <a:solidFill>
            <a:schemeClr val="accent1"/>
          </a:solidFill>
          <a:ln w="9525">
            <a:noFill/>
            <a:miter lim="800000"/>
            <a:headEnd/>
            <a:tailEnd/>
          </a:ln>
          <a:effectLst>
            <a:outerShdw blurRad="44450" dist="27940" dir="5400000" sx="50000" sy="5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dirty="0"/>
          </a:p>
        </p:txBody>
      </p:sp>
      <p:sp>
        <p:nvSpPr>
          <p:cNvPr id="26" name="Rectangle 17"/>
          <p:cNvSpPr>
            <a:spLocks noChangeArrowheads="1"/>
          </p:cNvSpPr>
          <p:nvPr/>
        </p:nvSpPr>
        <p:spPr bwMode="auto">
          <a:xfrm>
            <a:off x="6761402" y="1843437"/>
            <a:ext cx="1655064" cy="1554480"/>
          </a:xfrm>
          <a:prstGeom prst="rect">
            <a:avLst/>
          </a:prstGeom>
          <a:solidFill>
            <a:schemeClr val="accent1"/>
          </a:solidFill>
          <a:ln w="9525">
            <a:noFill/>
            <a:miter lim="800000"/>
            <a:headEnd/>
            <a:tailEnd/>
          </a:ln>
          <a:effectLst>
            <a:outerShdw blurRad="44450" dist="27940" dir="5400000" sx="50000" sy="5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dirty="0"/>
          </a:p>
        </p:txBody>
      </p:sp>
      <p:sp>
        <p:nvSpPr>
          <p:cNvPr id="33" name="Text Box 22"/>
          <p:cNvSpPr txBox="1">
            <a:spLocks noChangeArrowheads="1"/>
          </p:cNvSpPr>
          <p:nvPr/>
        </p:nvSpPr>
        <p:spPr bwMode="auto">
          <a:xfrm>
            <a:off x="457200" y="3410270"/>
            <a:ext cx="2444495" cy="154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pitchFamily="-65" charset="-128"/>
              </a:defRPr>
            </a:lvl1pPr>
            <a:lvl2pPr marL="742950" indent="-285750" eaLnBrk="0" hangingPunct="0">
              <a:defRPr>
                <a:solidFill>
                  <a:schemeClr val="tx1"/>
                </a:solidFill>
                <a:latin typeface="Arial" pitchFamily="34" charset="0"/>
                <a:ea typeface="ヒラギノ角ゴ Pro W3" pitchFamily="-65" charset="-128"/>
              </a:defRPr>
            </a:lvl2pPr>
            <a:lvl3pPr marL="1143000" indent="-228600" eaLnBrk="0" hangingPunct="0">
              <a:defRPr>
                <a:solidFill>
                  <a:schemeClr val="tx1"/>
                </a:solidFill>
                <a:latin typeface="Arial" pitchFamily="34" charset="0"/>
                <a:ea typeface="ヒラギノ角ゴ Pro W3" pitchFamily="-65" charset="-128"/>
              </a:defRPr>
            </a:lvl3pPr>
            <a:lvl4pPr marL="1600200" indent="-228600" eaLnBrk="0" hangingPunct="0">
              <a:defRPr>
                <a:solidFill>
                  <a:schemeClr val="tx1"/>
                </a:solidFill>
                <a:latin typeface="Arial" pitchFamily="34" charset="0"/>
                <a:ea typeface="ヒラギノ角ゴ Pro W3" pitchFamily="-65" charset="-128"/>
              </a:defRPr>
            </a:lvl4pPr>
            <a:lvl5pPr marL="2057400" indent="-228600" eaLnBrk="0" hangingPunct="0">
              <a:defRPr>
                <a:solidFill>
                  <a:schemeClr val="tx1"/>
                </a:solidFill>
                <a:latin typeface="Arial" pitchFamily="34"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65" charset="-128"/>
              </a:defRPr>
            </a:lvl9pPr>
          </a:lstStyle>
          <a:p>
            <a:pPr defTabSz="914400" eaLnBrk="1" hangingPunct="1">
              <a:spcBef>
                <a:spcPct val="25000"/>
              </a:spcBef>
              <a:buFontTx/>
              <a:buChar char="•"/>
            </a:pPr>
            <a:r>
              <a:rPr lang="en-US" sz="1300" dirty="0">
                <a:latin typeface="Cambria" panose="02040503050406030204" pitchFamily="18" charset="0"/>
              </a:rPr>
              <a:t> </a:t>
            </a:r>
            <a:r>
              <a:rPr lang="en-US" sz="1300" b="1" dirty="0">
                <a:latin typeface="Cambria" panose="02040503050406030204" pitchFamily="18" charset="0"/>
              </a:rPr>
              <a:t>Pens, pencils, markers</a:t>
            </a:r>
          </a:p>
          <a:p>
            <a:pPr defTabSz="914400" eaLnBrk="1" hangingPunct="1">
              <a:spcBef>
                <a:spcPct val="25000"/>
              </a:spcBef>
              <a:buFontTx/>
              <a:buChar char="•"/>
            </a:pPr>
            <a:r>
              <a:rPr lang="en-US" sz="1300" b="1" dirty="0">
                <a:latin typeface="Cambria" panose="02040503050406030204" pitchFamily="18" charset="0"/>
              </a:rPr>
              <a:t> Tapes &amp; adhesives</a:t>
            </a:r>
          </a:p>
          <a:p>
            <a:pPr defTabSz="914400" eaLnBrk="1" hangingPunct="1">
              <a:spcBef>
                <a:spcPct val="25000"/>
              </a:spcBef>
              <a:buFontTx/>
              <a:buChar char="•"/>
            </a:pPr>
            <a:r>
              <a:rPr lang="en-US" sz="1300" b="1" dirty="0">
                <a:latin typeface="Cambria" panose="02040503050406030204" pitchFamily="18" charset="0"/>
              </a:rPr>
              <a:t> Computer accessories</a:t>
            </a:r>
          </a:p>
          <a:p>
            <a:pPr defTabSz="914400" eaLnBrk="1" hangingPunct="1">
              <a:spcBef>
                <a:spcPct val="25000"/>
              </a:spcBef>
              <a:buFontTx/>
              <a:buChar char="•"/>
            </a:pPr>
            <a:r>
              <a:rPr lang="en-US" sz="1300" b="1" dirty="0">
                <a:latin typeface="Cambria" panose="02040503050406030204" pitchFamily="18" charset="0"/>
              </a:rPr>
              <a:t> Paper – copier, pads, </a:t>
            </a:r>
            <a:r>
              <a:rPr lang="en-US" sz="1300" b="1" dirty="0" smtClean="0">
                <a:latin typeface="Cambria" panose="02040503050406030204" pitchFamily="18" charset="0"/>
              </a:rPr>
              <a:t>etc.</a:t>
            </a:r>
            <a:endParaRPr lang="en-US" sz="1300" b="1" dirty="0">
              <a:latin typeface="Cambria" panose="02040503050406030204" pitchFamily="18" charset="0"/>
            </a:endParaRPr>
          </a:p>
          <a:p>
            <a:pPr defTabSz="914400" eaLnBrk="1" hangingPunct="1">
              <a:spcBef>
                <a:spcPct val="25000"/>
              </a:spcBef>
              <a:buFontTx/>
              <a:buChar char="•"/>
            </a:pPr>
            <a:r>
              <a:rPr lang="en-US" sz="1300" b="1" dirty="0">
                <a:latin typeface="Cambria" panose="02040503050406030204" pitchFamily="18" charset="0"/>
              </a:rPr>
              <a:t> Binders &amp; portfolios</a:t>
            </a:r>
          </a:p>
          <a:p>
            <a:pPr defTabSz="914400" eaLnBrk="1" hangingPunct="1">
              <a:spcBef>
                <a:spcPct val="25000"/>
              </a:spcBef>
              <a:buFontTx/>
              <a:buChar char="•"/>
            </a:pPr>
            <a:r>
              <a:rPr lang="en-US" sz="1300" b="1" dirty="0">
                <a:latin typeface="Cambria" panose="02040503050406030204" pitchFamily="18" charset="0"/>
              </a:rPr>
              <a:t> White boards, cork boards</a:t>
            </a:r>
          </a:p>
        </p:txBody>
      </p:sp>
      <p:sp>
        <p:nvSpPr>
          <p:cNvPr id="34" name="Text Box 23"/>
          <p:cNvSpPr txBox="1">
            <a:spLocks noChangeArrowheads="1"/>
          </p:cNvSpPr>
          <p:nvPr/>
        </p:nvSpPr>
        <p:spPr bwMode="auto">
          <a:xfrm>
            <a:off x="2748426" y="3397917"/>
            <a:ext cx="2128374" cy="154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5563" indent="-55563" eaLnBrk="0" hangingPunct="0">
              <a:defRPr>
                <a:solidFill>
                  <a:schemeClr val="tx1"/>
                </a:solidFill>
                <a:latin typeface="Arial" pitchFamily="34" charset="0"/>
                <a:ea typeface="ヒラギノ角ゴ Pro W3" pitchFamily="-65" charset="-128"/>
              </a:defRPr>
            </a:lvl1pPr>
            <a:lvl2pPr marL="742950" indent="-285750" eaLnBrk="0" hangingPunct="0">
              <a:defRPr>
                <a:solidFill>
                  <a:schemeClr val="tx1"/>
                </a:solidFill>
                <a:latin typeface="Arial" pitchFamily="34" charset="0"/>
                <a:ea typeface="ヒラギノ角ゴ Pro W3" pitchFamily="-65" charset="-128"/>
              </a:defRPr>
            </a:lvl2pPr>
            <a:lvl3pPr marL="1143000" indent="-228600" eaLnBrk="0" hangingPunct="0">
              <a:defRPr>
                <a:solidFill>
                  <a:schemeClr val="tx1"/>
                </a:solidFill>
                <a:latin typeface="Arial" pitchFamily="34" charset="0"/>
                <a:ea typeface="ヒラギノ角ゴ Pro W3" pitchFamily="-65" charset="-128"/>
              </a:defRPr>
            </a:lvl3pPr>
            <a:lvl4pPr marL="1600200" indent="-228600" eaLnBrk="0" hangingPunct="0">
              <a:defRPr>
                <a:solidFill>
                  <a:schemeClr val="tx1"/>
                </a:solidFill>
                <a:latin typeface="Arial" pitchFamily="34" charset="0"/>
                <a:ea typeface="ヒラギノ角ゴ Pro W3" pitchFamily="-65" charset="-128"/>
              </a:defRPr>
            </a:lvl4pPr>
            <a:lvl5pPr marL="2057400" indent="-228600" eaLnBrk="0" hangingPunct="0">
              <a:defRPr>
                <a:solidFill>
                  <a:schemeClr val="tx1"/>
                </a:solidFill>
                <a:latin typeface="Arial" pitchFamily="34"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65" charset="-128"/>
              </a:defRPr>
            </a:lvl9pPr>
          </a:lstStyle>
          <a:p>
            <a:pPr defTabSz="914400" eaLnBrk="1" hangingPunct="1">
              <a:spcBef>
                <a:spcPct val="25000"/>
              </a:spcBef>
              <a:buFontTx/>
              <a:buChar char="•"/>
            </a:pPr>
            <a:r>
              <a:rPr lang="en-US" sz="1300" dirty="0">
                <a:latin typeface="Cambria" panose="02040503050406030204" pitchFamily="18" charset="0"/>
              </a:rPr>
              <a:t> </a:t>
            </a:r>
            <a:r>
              <a:rPr lang="en-US" sz="1300" b="1" dirty="0">
                <a:latin typeface="Cambria" panose="02040503050406030204" pitchFamily="18" charset="0"/>
              </a:rPr>
              <a:t>Mops, brooms, brushes</a:t>
            </a:r>
          </a:p>
          <a:p>
            <a:pPr defTabSz="914400" eaLnBrk="1" hangingPunct="1">
              <a:spcBef>
                <a:spcPct val="25000"/>
              </a:spcBef>
              <a:buFontTx/>
              <a:buChar char="•"/>
            </a:pPr>
            <a:r>
              <a:rPr lang="en-US" sz="1300" b="1" dirty="0">
                <a:latin typeface="Cambria" panose="02040503050406030204" pitchFamily="18" charset="0"/>
              </a:rPr>
              <a:t> Cleaning chemicals</a:t>
            </a:r>
          </a:p>
          <a:p>
            <a:pPr defTabSz="914400" eaLnBrk="1" hangingPunct="1">
              <a:spcBef>
                <a:spcPct val="25000"/>
              </a:spcBef>
              <a:buFontTx/>
              <a:buChar char="•"/>
            </a:pPr>
            <a:r>
              <a:rPr lang="en-US" sz="1300" b="1" dirty="0">
                <a:latin typeface="Cambria" panose="02040503050406030204" pitchFamily="18" charset="0"/>
              </a:rPr>
              <a:t> Sanitary papers</a:t>
            </a:r>
          </a:p>
          <a:p>
            <a:pPr defTabSz="914400" eaLnBrk="1" hangingPunct="1">
              <a:spcBef>
                <a:spcPct val="25000"/>
              </a:spcBef>
              <a:buFontTx/>
              <a:buChar char="•"/>
            </a:pPr>
            <a:r>
              <a:rPr lang="en-US" sz="1300" b="1" dirty="0">
                <a:latin typeface="Cambria" panose="02040503050406030204" pitchFamily="18" charset="0"/>
              </a:rPr>
              <a:t> Hand sanitizers</a:t>
            </a:r>
          </a:p>
          <a:p>
            <a:pPr defTabSz="914400" eaLnBrk="1" hangingPunct="1">
              <a:spcBef>
                <a:spcPct val="25000"/>
              </a:spcBef>
              <a:buFontTx/>
              <a:buChar char="•"/>
            </a:pPr>
            <a:r>
              <a:rPr lang="en-US" sz="1300" b="1" dirty="0">
                <a:latin typeface="Cambria" panose="02040503050406030204" pitchFamily="18" charset="0"/>
              </a:rPr>
              <a:t> Lunch room supplies</a:t>
            </a:r>
          </a:p>
          <a:p>
            <a:pPr defTabSz="914400" eaLnBrk="1" hangingPunct="1">
              <a:spcBef>
                <a:spcPct val="25000"/>
              </a:spcBef>
              <a:buFontTx/>
              <a:buChar char="•"/>
            </a:pPr>
            <a:r>
              <a:rPr lang="en-US" sz="1300" b="1" dirty="0">
                <a:latin typeface="Cambria" panose="02040503050406030204" pitchFamily="18" charset="0"/>
              </a:rPr>
              <a:t> Trash bags</a:t>
            </a:r>
          </a:p>
        </p:txBody>
      </p:sp>
      <p:sp>
        <p:nvSpPr>
          <p:cNvPr id="35" name="Text Box 23"/>
          <p:cNvSpPr txBox="1">
            <a:spLocks noChangeArrowheads="1"/>
          </p:cNvSpPr>
          <p:nvPr/>
        </p:nvSpPr>
        <p:spPr bwMode="auto">
          <a:xfrm>
            <a:off x="4729626" y="3410270"/>
            <a:ext cx="2128374" cy="154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5563" indent="-55563" eaLnBrk="0" hangingPunct="0">
              <a:defRPr>
                <a:solidFill>
                  <a:schemeClr val="tx1"/>
                </a:solidFill>
                <a:latin typeface="Arial" pitchFamily="34" charset="0"/>
                <a:ea typeface="ヒラギノ角ゴ Pro W3" pitchFamily="-65" charset="-128"/>
              </a:defRPr>
            </a:lvl1pPr>
            <a:lvl2pPr marL="742950" indent="-285750" eaLnBrk="0" hangingPunct="0">
              <a:defRPr>
                <a:solidFill>
                  <a:schemeClr val="tx1"/>
                </a:solidFill>
                <a:latin typeface="Arial" pitchFamily="34" charset="0"/>
                <a:ea typeface="ヒラギノ角ゴ Pro W3" pitchFamily="-65" charset="-128"/>
              </a:defRPr>
            </a:lvl2pPr>
            <a:lvl3pPr marL="1143000" indent="-228600" eaLnBrk="0" hangingPunct="0">
              <a:defRPr>
                <a:solidFill>
                  <a:schemeClr val="tx1"/>
                </a:solidFill>
                <a:latin typeface="Arial" pitchFamily="34" charset="0"/>
                <a:ea typeface="ヒラギノ角ゴ Pro W3" pitchFamily="-65" charset="-128"/>
              </a:defRPr>
            </a:lvl3pPr>
            <a:lvl4pPr marL="1600200" indent="-228600" eaLnBrk="0" hangingPunct="0">
              <a:defRPr>
                <a:solidFill>
                  <a:schemeClr val="tx1"/>
                </a:solidFill>
                <a:latin typeface="Arial" pitchFamily="34" charset="0"/>
                <a:ea typeface="ヒラギノ角ゴ Pro W3" pitchFamily="-65" charset="-128"/>
              </a:defRPr>
            </a:lvl4pPr>
            <a:lvl5pPr marL="2057400" indent="-228600" eaLnBrk="0" hangingPunct="0">
              <a:defRPr>
                <a:solidFill>
                  <a:schemeClr val="tx1"/>
                </a:solidFill>
                <a:latin typeface="Arial" pitchFamily="34"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65" charset="-128"/>
              </a:defRPr>
            </a:lvl9pPr>
          </a:lstStyle>
          <a:p>
            <a:pPr defTabSz="914400" eaLnBrk="1" hangingPunct="1">
              <a:spcBef>
                <a:spcPct val="25000"/>
              </a:spcBef>
              <a:buFontTx/>
              <a:buChar char="•"/>
            </a:pPr>
            <a:r>
              <a:rPr lang="en-US" sz="1300" dirty="0">
                <a:latin typeface="Cambria" panose="02040503050406030204" pitchFamily="18" charset="0"/>
              </a:rPr>
              <a:t> </a:t>
            </a:r>
            <a:r>
              <a:rPr lang="en-US" sz="1300" b="1" dirty="0">
                <a:latin typeface="Cambria" panose="02040503050406030204" pitchFamily="18" charset="0"/>
              </a:rPr>
              <a:t>Paints and supplies</a:t>
            </a:r>
          </a:p>
          <a:p>
            <a:pPr defTabSz="914400" eaLnBrk="1" hangingPunct="1">
              <a:spcBef>
                <a:spcPct val="25000"/>
              </a:spcBef>
              <a:buFontTx/>
              <a:buChar char="•"/>
            </a:pPr>
            <a:r>
              <a:rPr lang="en-US" sz="1300" b="1" dirty="0">
                <a:latin typeface="Cambria" panose="02040503050406030204" pitchFamily="18" charset="0"/>
              </a:rPr>
              <a:t> Tools, tool bags &amp; kits</a:t>
            </a:r>
          </a:p>
          <a:p>
            <a:pPr defTabSz="914400" eaLnBrk="1" hangingPunct="1">
              <a:spcBef>
                <a:spcPct val="25000"/>
              </a:spcBef>
              <a:buFontTx/>
              <a:buChar char="•"/>
            </a:pPr>
            <a:r>
              <a:rPr lang="en-US" sz="1300" b="1" dirty="0">
                <a:latin typeface="Cambria" panose="02040503050406030204" pitchFamily="18" charset="0"/>
              </a:rPr>
              <a:t> Floor mats</a:t>
            </a:r>
          </a:p>
          <a:p>
            <a:pPr defTabSz="914400" eaLnBrk="1" hangingPunct="1">
              <a:spcBef>
                <a:spcPct val="25000"/>
              </a:spcBef>
              <a:buFontTx/>
              <a:buChar char="•"/>
            </a:pPr>
            <a:r>
              <a:rPr lang="en-US" sz="1300" b="1" dirty="0">
                <a:latin typeface="Cambria" panose="02040503050406030204" pitchFamily="18" charset="0"/>
              </a:rPr>
              <a:t> Cords and ropes</a:t>
            </a:r>
          </a:p>
          <a:p>
            <a:pPr defTabSz="914400" eaLnBrk="1" hangingPunct="1">
              <a:spcBef>
                <a:spcPct val="25000"/>
              </a:spcBef>
              <a:buFontTx/>
              <a:buChar char="•"/>
            </a:pPr>
            <a:r>
              <a:rPr lang="en-US" sz="1300" b="1" dirty="0">
                <a:latin typeface="Cambria" panose="02040503050406030204" pitchFamily="18" charset="0"/>
              </a:rPr>
              <a:t> </a:t>
            </a:r>
            <a:r>
              <a:rPr lang="en-US" sz="1300" b="1" dirty="0" smtClean="0">
                <a:latin typeface="Cambria" panose="02040503050406030204" pitchFamily="18" charset="0"/>
              </a:rPr>
              <a:t>Hoses</a:t>
            </a:r>
          </a:p>
          <a:p>
            <a:pPr defTabSz="914400" eaLnBrk="1" hangingPunct="1">
              <a:spcBef>
                <a:spcPct val="25000"/>
              </a:spcBef>
              <a:buFontTx/>
              <a:buChar char="•"/>
            </a:pPr>
            <a:r>
              <a:rPr lang="en-US" sz="1300" b="1" dirty="0">
                <a:latin typeface="Cambria" panose="02040503050406030204" pitchFamily="18" charset="0"/>
              </a:rPr>
              <a:t> </a:t>
            </a:r>
            <a:r>
              <a:rPr lang="en-US" sz="1300" b="1" dirty="0" smtClean="0">
                <a:latin typeface="Cambria" panose="02040503050406030204" pitchFamily="18" charset="0"/>
              </a:rPr>
              <a:t>Solvents</a:t>
            </a:r>
            <a:endParaRPr lang="en-US" sz="1300" b="1" dirty="0">
              <a:latin typeface="Cambria" panose="02040503050406030204" pitchFamily="18" charset="0"/>
            </a:endParaRPr>
          </a:p>
        </p:txBody>
      </p:sp>
      <p:sp>
        <p:nvSpPr>
          <p:cNvPr id="36" name="Text Box 23"/>
          <p:cNvSpPr txBox="1">
            <a:spLocks noChangeArrowheads="1"/>
          </p:cNvSpPr>
          <p:nvPr/>
        </p:nvSpPr>
        <p:spPr bwMode="auto">
          <a:xfrm>
            <a:off x="6705600" y="3397917"/>
            <a:ext cx="2128374" cy="154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5563" indent="-55563" eaLnBrk="0" hangingPunct="0">
              <a:defRPr>
                <a:solidFill>
                  <a:schemeClr val="tx1"/>
                </a:solidFill>
                <a:latin typeface="Arial" pitchFamily="34" charset="0"/>
                <a:ea typeface="ヒラギノ角ゴ Pro W3" pitchFamily="-65" charset="-128"/>
              </a:defRPr>
            </a:lvl1pPr>
            <a:lvl2pPr marL="742950" indent="-285750" eaLnBrk="0" hangingPunct="0">
              <a:defRPr>
                <a:solidFill>
                  <a:schemeClr val="tx1"/>
                </a:solidFill>
                <a:latin typeface="Arial" pitchFamily="34" charset="0"/>
                <a:ea typeface="ヒラギノ角ゴ Pro W3" pitchFamily="-65" charset="-128"/>
              </a:defRPr>
            </a:lvl2pPr>
            <a:lvl3pPr marL="1143000" indent="-228600" eaLnBrk="0" hangingPunct="0">
              <a:defRPr>
                <a:solidFill>
                  <a:schemeClr val="tx1"/>
                </a:solidFill>
                <a:latin typeface="Arial" pitchFamily="34" charset="0"/>
                <a:ea typeface="ヒラギノ角ゴ Pro W3" pitchFamily="-65" charset="-128"/>
              </a:defRPr>
            </a:lvl3pPr>
            <a:lvl4pPr marL="1600200" indent="-228600" eaLnBrk="0" hangingPunct="0">
              <a:defRPr>
                <a:solidFill>
                  <a:schemeClr val="tx1"/>
                </a:solidFill>
                <a:latin typeface="Arial" pitchFamily="34" charset="0"/>
                <a:ea typeface="ヒラギノ角ゴ Pro W3" pitchFamily="-65" charset="-128"/>
              </a:defRPr>
            </a:lvl4pPr>
            <a:lvl5pPr marL="2057400" indent="-228600" eaLnBrk="0" hangingPunct="0">
              <a:defRPr>
                <a:solidFill>
                  <a:schemeClr val="tx1"/>
                </a:solidFill>
                <a:latin typeface="Arial" pitchFamily="34"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65" charset="-128"/>
              </a:defRPr>
            </a:lvl9pPr>
          </a:lstStyle>
          <a:p>
            <a:pPr defTabSz="914400" eaLnBrk="1" hangingPunct="1">
              <a:spcBef>
                <a:spcPct val="25000"/>
              </a:spcBef>
              <a:buFontTx/>
              <a:buChar char="•"/>
            </a:pPr>
            <a:r>
              <a:rPr lang="en-US" sz="1300" dirty="0">
                <a:latin typeface="Cambria" panose="02040503050406030204" pitchFamily="18" charset="0"/>
              </a:rPr>
              <a:t> </a:t>
            </a:r>
            <a:r>
              <a:rPr lang="en-US" sz="1300" b="1" dirty="0">
                <a:latin typeface="Cambria" panose="02040503050406030204" pitchFamily="18" charset="0"/>
              </a:rPr>
              <a:t>First aid kits</a:t>
            </a:r>
          </a:p>
          <a:p>
            <a:pPr defTabSz="914400" eaLnBrk="1" hangingPunct="1">
              <a:spcBef>
                <a:spcPct val="25000"/>
              </a:spcBef>
              <a:buFontTx/>
              <a:buChar char="•"/>
            </a:pPr>
            <a:r>
              <a:rPr lang="en-US" sz="1300" b="1" dirty="0">
                <a:latin typeface="Cambria" panose="02040503050406030204" pitchFamily="18" charset="0"/>
              </a:rPr>
              <a:t> Safety vests</a:t>
            </a:r>
          </a:p>
          <a:p>
            <a:pPr defTabSz="914400" eaLnBrk="1" hangingPunct="1">
              <a:spcBef>
                <a:spcPct val="25000"/>
              </a:spcBef>
              <a:buFontTx/>
              <a:buChar char="•"/>
            </a:pPr>
            <a:r>
              <a:rPr lang="en-US" sz="1300" b="1" dirty="0">
                <a:latin typeface="Cambria" panose="02040503050406030204" pitchFamily="18" charset="0"/>
              </a:rPr>
              <a:t> Personal grooming</a:t>
            </a:r>
          </a:p>
          <a:p>
            <a:pPr defTabSz="914400" eaLnBrk="1" hangingPunct="1">
              <a:spcBef>
                <a:spcPct val="25000"/>
              </a:spcBef>
              <a:buFontTx/>
              <a:buChar char="•"/>
            </a:pPr>
            <a:r>
              <a:rPr lang="en-US" sz="1300" b="1" dirty="0">
                <a:latin typeface="Cambria" panose="02040503050406030204" pitchFamily="18" charset="0"/>
              </a:rPr>
              <a:t> Hospital bedding &amp; PJs</a:t>
            </a:r>
          </a:p>
          <a:p>
            <a:pPr defTabSz="914400" eaLnBrk="1" hangingPunct="1">
              <a:spcBef>
                <a:spcPct val="25000"/>
              </a:spcBef>
              <a:buFontTx/>
              <a:buChar char="•"/>
            </a:pPr>
            <a:r>
              <a:rPr lang="en-US" sz="1300" b="1" dirty="0">
                <a:latin typeface="Cambria" panose="02040503050406030204" pitchFamily="18" charset="0"/>
              </a:rPr>
              <a:t> Ambulance litters</a:t>
            </a:r>
          </a:p>
          <a:p>
            <a:pPr defTabSz="914400" eaLnBrk="1" hangingPunct="1">
              <a:spcBef>
                <a:spcPct val="25000"/>
              </a:spcBef>
              <a:buFontTx/>
              <a:buChar char="•"/>
            </a:pPr>
            <a:r>
              <a:rPr lang="en-US" sz="1300" b="1" dirty="0">
                <a:latin typeface="Cambria" panose="02040503050406030204" pitchFamily="18" charset="0"/>
              </a:rPr>
              <a:t> Medical gloves</a:t>
            </a:r>
          </a:p>
        </p:txBody>
      </p:sp>
      <p:sp>
        <p:nvSpPr>
          <p:cNvPr id="37" name="Rectangle 14"/>
          <p:cNvSpPr>
            <a:spLocks noChangeArrowheads="1"/>
          </p:cNvSpPr>
          <p:nvPr/>
        </p:nvSpPr>
        <p:spPr bwMode="auto">
          <a:xfrm>
            <a:off x="719566" y="1843437"/>
            <a:ext cx="1655064" cy="1554480"/>
          </a:xfrm>
          <a:prstGeom prst="rect">
            <a:avLst/>
          </a:prstGeom>
          <a:solidFill>
            <a:schemeClr val="accent1"/>
          </a:solidFill>
          <a:ln w="9525">
            <a:noFill/>
            <a:miter lim="800000"/>
            <a:headEnd/>
            <a:tailEnd/>
          </a:ln>
          <a:effectLst>
            <a:outerShdw blurRad="44450" dist="27940" dir="5400000" sx="50000" sy="5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dirty="0"/>
          </a:p>
        </p:txBody>
      </p:sp>
      <p:sp>
        <p:nvSpPr>
          <p:cNvPr id="38" name="Text Box 19"/>
          <p:cNvSpPr txBox="1">
            <a:spLocks noChangeArrowheads="1"/>
          </p:cNvSpPr>
          <p:nvPr/>
        </p:nvSpPr>
        <p:spPr bwMode="auto">
          <a:xfrm>
            <a:off x="776716" y="1955559"/>
            <a:ext cx="1555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pitchFamily="-65" charset="-128"/>
              </a:defRPr>
            </a:lvl1pPr>
            <a:lvl2pPr marL="742950" indent="-285750" eaLnBrk="0" hangingPunct="0">
              <a:defRPr>
                <a:solidFill>
                  <a:schemeClr val="tx1"/>
                </a:solidFill>
                <a:latin typeface="Arial" pitchFamily="34" charset="0"/>
                <a:ea typeface="ヒラギノ角ゴ Pro W3" pitchFamily="-65" charset="-128"/>
              </a:defRPr>
            </a:lvl2pPr>
            <a:lvl3pPr marL="1143000" indent="-228600" eaLnBrk="0" hangingPunct="0">
              <a:defRPr>
                <a:solidFill>
                  <a:schemeClr val="tx1"/>
                </a:solidFill>
                <a:latin typeface="Arial" pitchFamily="34" charset="0"/>
                <a:ea typeface="ヒラギノ角ゴ Pro W3" pitchFamily="-65" charset="-128"/>
              </a:defRPr>
            </a:lvl3pPr>
            <a:lvl4pPr marL="1600200" indent="-228600" eaLnBrk="0" hangingPunct="0">
              <a:defRPr>
                <a:solidFill>
                  <a:schemeClr val="tx1"/>
                </a:solidFill>
                <a:latin typeface="Arial" pitchFamily="34" charset="0"/>
                <a:ea typeface="ヒラギノ角ゴ Pro W3" pitchFamily="-65" charset="-128"/>
              </a:defRPr>
            </a:lvl4pPr>
            <a:lvl5pPr marL="2057400" indent="-228600" eaLnBrk="0" hangingPunct="0">
              <a:defRPr>
                <a:solidFill>
                  <a:schemeClr val="tx1"/>
                </a:solidFill>
                <a:latin typeface="Arial" pitchFamily="34" charset="0"/>
                <a:ea typeface="ヒラギノ角ゴ Pro W3" pitchFamily="-65"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65"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65"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65"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65" charset="-128"/>
              </a:defRPr>
            </a:lvl9pPr>
          </a:lstStyle>
          <a:p>
            <a:pPr algn="ctr">
              <a:spcBef>
                <a:spcPct val="50000"/>
              </a:spcBef>
            </a:pPr>
            <a:r>
              <a:rPr lang="en-US" sz="1400" b="1" dirty="0">
                <a:solidFill>
                  <a:srgbClr val="FFFFFF"/>
                </a:solidFill>
                <a:ea typeface="ＭＳ Ｐゴシック" pitchFamily="34" charset="-128"/>
              </a:rPr>
              <a:t>OFFICE SUPPLIES</a:t>
            </a:r>
          </a:p>
        </p:txBody>
      </p:sp>
      <p:sp>
        <p:nvSpPr>
          <p:cNvPr id="39" name="TextBox 24"/>
          <p:cNvSpPr txBox="1">
            <a:spLocks noChangeArrowheads="1"/>
          </p:cNvSpPr>
          <p:nvPr/>
        </p:nvSpPr>
        <p:spPr bwMode="auto">
          <a:xfrm>
            <a:off x="719566" y="2909725"/>
            <a:ext cx="155535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pitchFamily="-65" charset="-128"/>
              </a:defRPr>
            </a:lvl1pPr>
            <a:lvl2pPr marL="742950" indent="-285750" eaLnBrk="0" hangingPunct="0">
              <a:defRPr>
                <a:solidFill>
                  <a:schemeClr val="tx1"/>
                </a:solidFill>
                <a:latin typeface="Arial" pitchFamily="34" charset="0"/>
                <a:ea typeface="ヒラギノ角ゴ Pro W3" pitchFamily="-65" charset="-128"/>
              </a:defRPr>
            </a:lvl2pPr>
            <a:lvl3pPr marL="1143000" indent="-228600" eaLnBrk="0" hangingPunct="0">
              <a:defRPr>
                <a:solidFill>
                  <a:schemeClr val="tx1"/>
                </a:solidFill>
                <a:latin typeface="Arial" pitchFamily="34" charset="0"/>
                <a:ea typeface="ヒラギノ角ゴ Pro W3" pitchFamily="-65" charset="-128"/>
              </a:defRPr>
            </a:lvl3pPr>
            <a:lvl4pPr marL="1600200" indent="-228600" eaLnBrk="0" hangingPunct="0">
              <a:defRPr>
                <a:solidFill>
                  <a:schemeClr val="tx1"/>
                </a:solidFill>
                <a:latin typeface="Arial" pitchFamily="34" charset="0"/>
                <a:ea typeface="ヒラギノ角ゴ Pro W3" pitchFamily="-65" charset="-128"/>
              </a:defRPr>
            </a:lvl4pPr>
            <a:lvl5pPr marL="2057400" indent="-228600" eaLnBrk="0" hangingPunct="0">
              <a:defRPr>
                <a:solidFill>
                  <a:schemeClr val="tx1"/>
                </a:solidFill>
                <a:latin typeface="Arial" pitchFamily="34" charset="0"/>
                <a:ea typeface="ヒラギノ角ゴ Pro W3" pitchFamily="-65"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65"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65"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65"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65" charset="-128"/>
              </a:defRPr>
            </a:lvl9pPr>
          </a:lstStyle>
          <a:p>
            <a:pPr algn="ctr" eaLnBrk="1" hangingPunct="1">
              <a:lnSpc>
                <a:spcPct val="90000"/>
              </a:lnSpc>
            </a:pPr>
            <a:r>
              <a:rPr lang="en-US" sz="1200" i="1" dirty="0">
                <a:solidFill>
                  <a:schemeClr val="bg1"/>
                </a:solidFill>
              </a:rPr>
              <a:t>“Environmentally </a:t>
            </a:r>
            <a:r>
              <a:rPr lang="en-US" sz="1200" i="1" dirty="0" smtClean="0">
                <a:solidFill>
                  <a:schemeClr val="bg1"/>
                </a:solidFill>
              </a:rPr>
              <a:t>Sustainable”</a:t>
            </a:r>
            <a:endParaRPr lang="en-US" sz="1200" i="1" dirty="0">
              <a:solidFill>
                <a:schemeClr val="bg1"/>
              </a:solidFill>
            </a:endParaRPr>
          </a:p>
        </p:txBody>
      </p:sp>
      <p:sp>
        <p:nvSpPr>
          <p:cNvPr id="40" name="Text Box 20"/>
          <p:cNvSpPr txBox="1">
            <a:spLocks noChangeArrowheads="1"/>
          </p:cNvSpPr>
          <p:nvPr/>
        </p:nvSpPr>
        <p:spPr bwMode="auto">
          <a:xfrm>
            <a:off x="2887003" y="1926657"/>
            <a:ext cx="1473489" cy="67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pitchFamily="-65" charset="-128"/>
              </a:defRPr>
            </a:lvl1pPr>
            <a:lvl2pPr marL="742950" indent="-285750" eaLnBrk="0" hangingPunct="0">
              <a:defRPr>
                <a:solidFill>
                  <a:schemeClr val="tx1"/>
                </a:solidFill>
                <a:latin typeface="Arial" pitchFamily="34" charset="0"/>
                <a:ea typeface="ヒラギノ角ゴ Pro W3" pitchFamily="-65" charset="-128"/>
              </a:defRPr>
            </a:lvl2pPr>
            <a:lvl3pPr marL="1143000" indent="-228600" eaLnBrk="0" hangingPunct="0">
              <a:defRPr>
                <a:solidFill>
                  <a:schemeClr val="tx1"/>
                </a:solidFill>
                <a:latin typeface="Arial" pitchFamily="34" charset="0"/>
                <a:ea typeface="ヒラギノ角ゴ Pro W3" pitchFamily="-65" charset="-128"/>
              </a:defRPr>
            </a:lvl3pPr>
            <a:lvl4pPr marL="1600200" indent="-228600" eaLnBrk="0" hangingPunct="0">
              <a:defRPr>
                <a:solidFill>
                  <a:schemeClr val="tx1"/>
                </a:solidFill>
                <a:latin typeface="Arial" pitchFamily="34" charset="0"/>
                <a:ea typeface="ヒラギノ角ゴ Pro W3" pitchFamily="-65" charset="-128"/>
              </a:defRPr>
            </a:lvl4pPr>
            <a:lvl5pPr marL="2057400" indent="-228600" eaLnBrk="0" hangingPunct="0">
              <a:defRPr>
                <a:solidFill>
                  <a:schemeClr val="tx1"/>
                </a:solidFill>
                <a:latin typeface="Arial" pitchFamily="34" charset="0"/>
                <a:ea typeface="ヒラギノ角ゴ Pro W3" pitchFamily="-65"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65"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65"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65"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65" charset="-128"/>
              </a:defRPr>
            </a:lvl9pPr>
          </a:lstStyle>
          <a:p>
            <a:pPr algn="ctr">
              <a:lnSpc>
                <a:spcPct val="90000"/>
              </a:lnSpc>
            </a:pPr>
            <a:r>
              <a:rPr lang="en-US" sz="1400" b="1" dirty="0">
                <a:solidFill>
                  <a:srgbClr val="FFFFFF"/>
                </a:solidFill>
                <a:ea typeface="ＭＳ Ｐゴシック" pitchFamily="34" charset="-128"/>
              </a:rPr>
              <a:t>JANITORIAL/ SANITATION (JAN/SAN)</a:t>
            </a:r>
          </a:p>
        </p:txBody>
      </p:sp>
      <p:sp>
        <p:nvSpPr>
          <p:cNvPr id="41" name="TextBox 24"/>
          <p:cNvSpPr txBox="1">
            <a:spLocks noChangeArrowheads="1"/>
          </p:cNvSpPr>
          <p:nvPr/>
        </p:nvSpPr>
        <p:spPr bwMode="auto">
          <a:xfrm>
            <a:off x="2805142" y="2951718"/>
            <a:ext cx="155535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pitchFamily="-65" charset="-128"/>
              </a:defRPr>
            </a:lvl1pPr>
            <a:lvl2pPr marL="742950" indent="-285750" eaLnBrk="0" hangingPunct="0">
              <a:defRPr>
                <a:solidFill>
                  <a:schemeClr val="tx1"/>
                </a:solidFill>
                <a:latin typeface="Arial" pitchFamily="34" charset="0"/>
                <a:ea typeface="ヒラギノ角ゴ Pro W3" pitchFamily="-65" charset="-128"/>
              </a:defRPr>
            </a:lvl2pPr>
            <a:lvl3pPr marL="1143000" indent="-228600" eaLnBrk="0" hangingPunct="0">
              <a:defRPr>
                <a:solidFill>
                  <a:schemeClr val="tx1"/>
                </a:solidFill>
                <a:latin typeface="Arial" pitchFamily="34" charset="0"/>
                <a:ea typeface="ヒラギノ角ゴ Pro W3" pitchFamily="-65" charset="-128"/>
              </a:defRPr>
            </a:lvl3pPr>
            <a:lvl4pPr marL="1600200" indent="-228600" eaLnBrk="0" hangingPunct="0">
              <a:defRPr>
                <a:solidFill>
                  <a:schemeClr val="tx1"/>
                </a:solidFill>
                <a:latin typeface="Arial" pitchFamily="34" charset="0"/>
                <a:ea typeface="ヒラギノ角ゴ Pro W3" pitchFamily="-65" charset="-128"/>
              </a:defRPr>
            </a:lvl4pPr>
            <a:lvl5pPr marL="2057400" indent="-228600" eaLnBrk="0" hangingPunct="0">
              <a:defRPr>
                <a:solidFill>
                  <a:schemeClr val="tx1"/>
                </a:solidFill>
                <a:latin typeface="Arial" pitchFamily="34" charset="0"/>
                <a:ea typeface="ヒラギノ角ゴ Pro W3" pitchFamily="-65"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65"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65"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65"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65" charset="-128"/>
              </a:defRPr>
            </a:lvl9pPr>
          </a:lstStyle>
          <a:p>
            <a:pPr algn="ctr" eaLnBrk="1" hangingPunct="1">
              <a:lnSpc>
                <a:spcPct val="90000"/>
              </a:lnSpc>
            </a:pPr>
            <a:r>
              <a:rPr lang="en-US" sz="1200" i="1" dirty="0">
                <a:solidFill>
                  <a:schemeClr val="bg1"/>
                </a:solidFill>
              </a:rPr>
              <a:t>“Environmentally </a:t>
            </a:r>
            <a:r>
              <a:rPr lang="en-US" sz="1200" i="1" dirty="0" smtClean="0">
                <a:solidFill>
                  <a:schemeClr val="bg1"/>
                </a:solidFill>
              </a:rPr>
              <a:t>Sustainable”</a:t>
            </a:r>
            <a:endParaRPr lang="en-US" sz="1200" i="1" dirty="0">
              <a:solidFill>
                <a:schemeClr val="bg1"/>
              </a:solidFill>
            </a:endParaRPr>
          </a:p>
        </p:txBody>
      </p:sp>
      <p:sp>
        <p:nvSpPr>
          <p:cNvPr id="42" name="Text Box 21"/>
          <p:cNvSpPr txBox="1">
            <a:spLocks noChangeArrowheads="1"/>
          </p:cNvSpPr>
          <p:nvPr/>
        </p:nvSpPr>
        <p:spPr bwMode="auto">
          <a:xfrm>
            <a:off x="4869855" y="2056916"/>
            <a:ext cx="1578823" cy="1169551"/>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spcBef>
                <a:spcPts val="0"/>
              </a:spcBef>
              <a:defRPr/>
            </a:pPr>
            <a:r>
              <a:rPr lang="en-US" sz="1400" b="1" dirty="0">
                <a:solidFill>
                  <a:srgbClr val="FFFFFF"/>
                </a:solidFill>
                <a:latin typeface="Arial" panose="020B0604020202020204" pitchFamily="34" charset="0"/>
                <a:ea typeface="ＭＳ Ｐゴシック" pitchFamily="1" charset="-128"/>
                <a:cs typeface="Arial" panose="020B0604020202020204" pitchFamily="34" charset="0"/>
              </a:rPr>
              <a:t>MAINTENANCE, REPAIR,  </a:t>
            </a:r>
          </a:p>
          <a:p>
            <a:pPr algn="ctr" eaLnBrk="0" hangingPunct="0">
              <a:spcBef>
                <a:spcPts val="0"/>
              </a:spcBef>
              <a:defRPr/>
            </a:pPr>
            <a:r>
              <a:rPr lang="en-US" sz="1400" b="1" dirty="0">
                <a:solidFill>
                  <a:srgbClr val="FFFFFF"/>
                </a:solidFill>
                <a:latin typeface="Arial" panose="020B0604020202020204" pitchFamily="34" charset="0"/>
                <a:ea typeface="ＭＳ Ｐゴシック" pitchFamily="1" charset="-128"/>
                <a:cs typeface="Arial" panose="020B0604020202020204" pitchFamily="34" charset="0"/>
              </a:rPr>
              <a:t>AND OPERATIONS (MRO)</a:t>
            </a:r>
          </a:p>
        </p:txBody>
      </p:sp>
      <p:sp>
        <p:nvSpPr>
          <p:cNvPr id="43" name="Text Box 22"/>
          <p:cNvSpPr txBox="1">
            <a:spLocks noChangeArrowheads="1"/>
          </p:cNvSpPr>
          <p:nvPr/>
        </p:nvSpPr>
        <p:spPr bwMode="auto">
          <a:xfrm>
            <a:off x="6787149" y="2223157"/>
            <a:ext cx="163721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pitchFamily="-65" charset="-128"/>
              </a:defRPr>
            </a:lvl1pPr>
            <a:lvl2pPr marL="742950" indent="-285750" eaLnBrk="0" hangingPunct="0">
              <a:defRPr>
                <a:solidFill>
                  <a:schemeClr val="tx1"/>
                </a:solidFill>
                <a:latin typeface="Arial" pitchFamily="34" charset="0"/>
                <a:ea typeface="ヒラギノ角ゴ Pro W3" pitchFamily="-65" charset="-128"/>
              </a:defRPr>
            </a:lvl2pPr>
            <a:lvl3pPr marL="1143000" indent="-228600" eaLnBrk="0" hangingPunct="0">
              <a:defRPr>
                <a:solidFill>
                  <a:schemeClr val="tx1"/>
                </a:solidFill>
                <a:latin typeface="Arial" pitchFamily="34" charset="0"/>
                <a:ea typeface="ヒラギノ角ゴ Pro W3" pitchFamily="-65" charset="-128"/>
              </a:defRPr>
            </a:lvl3pPr>
            <a:lvl4pPr marL="1600200" indent="-228600" eaLnBrk="0" hangingPunct="0">
              <a:defRPr>
                <a:solidFill>
                  <a:schemeClr val="tx1"/>
                </a:solidFill>
                <a:latin typeface="Arial" pitchFamily="34" charset="0"/>
                <a:ea typeface="ヒラギノ角ゴ Pro W3" pitchFamily="-65" charset="-128"/>
              </a:defRPr>
            </a:lvl4pPr>
            <a:lvl5pPr marL="2057400" indent="-228600" eaLnBrk="0" hangingPunct="0">
              <a:defRPr>
                <a:solidFill>
                  <a:schemeClr val="tx1"/>
                </a:solidFill>
                <a:latin typeface="Arial" pitchFamily="34" charset="0"/>
                <a:ea typeface="ヒラギノ角ゴ Pro W3" pitchFamily="-65"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65"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65"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65"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65" charset="-128"/>
              </a:defRPr>
            </a:lvl9pPr>
          </a:lstStyle>
          <a:p>
            <a:pPr algn="ctr">
              <a:spcBef>
                <a:spcPts val="600"/>
              </a:spcBef>
            </a:pPr>
            <a:r>
              <a:rPr lang="en-US" sz="1400" b="1" dirty="0">
                <a:solidFill>
                  <a:srgbClr val="FFFFFF"/>
                </a:solidFill>
                <a:ea typeface="ＭＳ Ｐゴシック" pitchFamily="34" charset="-128"/>
              </a:rPr>
              <a:t>MEDICAL </a:t>
            </a:r>
          </a:p>
          <a:p>
            <a:pPr algn="ctr">
              <a:spcBef>
                <a:spcPts val="600"/>
              </a:spcBef>
            </a:pPr>
            <a:r>
              <a:rPr lang="en-US" sz="1400" b="1" dirty="0">
                <a:solidFill>
                  <a:srgbClr val="FFFFFF"/>
                </a:solidFill>
                <a:ea typeface="ＭＳ Ｐゴシック" pitchFamily="34" charset="-128"/>
              </a:rPr>
              <a:t>AND </a:t>
            </a:r>
          </a:p>
          <a:p>
            <a:pPr algn="ctr">
              <a:spcBef>
                <a:spcPts val="600"/>
              </a:spcBef>
            </a:pPr>
            <a:r>
              <a:rPr lang="en-US" sz="1400" b="1" dirty="0">
                <a:solidFill>
                  <a:srgbClr val="FFFFFF"/>
                </a:solidFill>
                <a:ea typeface="ＭＳ Ｐゴシック" pitchFamily="34" charset="-128"/>
              </a:rPr>
              <a:t>SAFETY</a:t>
            </a:r>
          </a:p>
        </p:txBody>
      </p:sp>
      <p:pic>
        <p:nvPicPr>
          <p:cNvPr id="44" name="Picture 36" descr="C:\Users\fsistek\Desktop\greeenerworldproduct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30629" y="2539491"/>
            <a:ext cx="479121" cy="37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6" descr="C:\Users\fsistek\Desktop\greeenerworldproduct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17996" y="2612380"/>
            <a:ext cx="405841" cy="31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696447" y="6192639"/>
            <a:ext cx="184666" cy="369332"/>
          </a:xfrm>
          <a:prstGeom prst="rect">
            <a:avLst/>
          </a:prstGeom>
          <a:noFill/>
        </p:spPr>
        <p:txBody>
          <a:bodyPr wrap="none" rtlCol="0">
            <a:spAutoFit/>
          </a:bodyPr>
          <a:lstStyle/>
          <a:p>
            <a:endParaRPr lang="en-US" dirty="0"/>
          </a:p>
        </p:txBody>
      </p:sp>
      <p:pic>
        <p:nvPicPr>
          <p:cNvPr id="1026"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79077" y="5162153"/>
            <a:ext cx="1645920" cy="1086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61402" y="4969684"/>
            <a:ext cx="1565735" cy="1278716"/>
          </a:xfrm>
          <a:prstGeom prst="rect">
            <a:avLst/>
          </a:prstGeom>
          <a:noFill/>
          <a:ln>
            <a:noFill/>
          </a:ln>
          <a:scene3d>
            <a:camera prst="perspectiveHeroicExtremeLeftFacing"/>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86341" y="4998720"/>
            <a:ext cx="1544430" cy="1097280"/>
          </a:xfrm>
          <a:prstGeom prst="rect">
            <a:avLst/>
          </a:prstGeom>
          <a:noFill/>
          <a:ln>
            <a:noFill/>
          </a:ln>
          <a:scene3d>
            <a:camera prst="perspectiveContrastingRightFacing"/>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2962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3542" y="4937550"/>
            <a:ext cx="1415143" cy="1322613"/>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1686" y="5017263"/>
            <a:ext cx="1497131" cy="998087"/>
          </a:xfrm>
          <a:prstGeom prst="rect">
            <a:avLst/>
          </a:prstGeom>
        </p:spPr>
      </p:pic>
      <p:sp>
        <p:nvSpPr>
          <p:cNvPr id="15362" name="Rectangle 5"/>
          <p:cNvSpPr>
            <a:spLocks noGrp="1" noChangeArrowheads="1"/>
          </p:cNvSpPr>
          <p:nvPr>
            <p:ph type="title"/>
          </p:nvPr>
        </p:nvSpPr>
        <p:spPr/>
        <p:txBody>
          <a:bodyPr>
            <a:noAutofit/>
          </a:bodyPr>
          <a:lstStyle/>
          <a:p>
            <a:r>
              <a:rPr lang="en-US" dirty="0" smtClean="0">
                <a:latin typeface="Cambria" panose="02040503050406030204" pitchFamily="18" charset="0"/>
              </a:rPr>
              <a:t>NIB Niche and Textiles</a:t>
            </a:r>
          </a:p>
        </p:txBody>
      </p:sp>
      <p:sp>
        <p:nvSpPr>
          <p:cNvPr id="22"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17</a:t>
            </a:fld>
            <a:endParaRPr lang="en-US" dirty="0"/>
          </a:p>
        </p:txBody>
      </p:sp>
      <p:sp>
        <p:nvSpPr>
          <p:cNvPr id="24" name="Text Box 22"/>
          <p:cNvSpPr txBox="1">
            <a:spLocks noChangeArrowheads="1"/>
          </p:cNvSpPr>
          <p:nvPr/>
        </p:nvSpPr>
        <p:spPr bwMode="auto">
          <a:xfrm>
            <a:off x="152399" y="2440022"/>
            <a:ext cx="1888559"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3500" indent="-63500"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marL="115888" indent="-115888" defTabSz="914400" eaLnBrk="1" hangingPunct="1">
              <a:spcBef>
                <a:spcPct val="25000"/>
              </a:spcBef>
              <a:buFontTx/>
              <a:buChar char="•"/>
            </a:pPr>
            <a:r>
              <a:rPr lang="en-US" sz="1300" b="1" dirty="0">
                <a:latin typeface="Cambria" panose="02040503050406030204" pitchFamily="18" charset="0"/>
                <a:cs typeface="Arial" panose="020B0604020202020204" pitchFamily="34" charset="0"/>
              </a:rPr>
              <a:t>Moisture Wicking T-shirt</a:t>
            </a:r>
          </a:p>
          <a:p>
            <a:pPr marL="115888" indent="-115888" defTabSz="914400" eaLnBrk="1" hangingPunct="1">
              <a:spcBef>
                <a:spcPct val="25000"/>
              </a:spcBef>
              <a:buFontTx/>
              <a:buChar char="•"/>
            </a:pPr>
            <a:r>
              <a:rPr lang="en-US" sz="1300" b="1" dirty="0" smtClean="0">
                <a:latin typeface="Cambria" panose="02040503050406030204" pitchFamily="18" charset="0"/>
                <a:cs typeface="Arial" panose="020B0604020202020204" pitchFamily="34" charset="0"/>
              </a:rPr>
              <a:t>Air </a:t>
            </a:r>
            <a:r>
              <a:rPr lang="en-US" sz="1300" b="1" dirty="0">
                <a:latin typeface="Cambria" panose="02040503050406030204" pitchFamily="18" charset="0"/>
                <a:cs typeface="Arial" panose="020B0604020202020204" pitchFamily="34" charset="0"/>
              </a:rPr>
              <a:t>Force Battle Dress Uniform</a:t>
            </a:r>
          </a:p>
          <a:p>
            <a:pPr marL="115888" indent="-115888" defTabSz="914400" eaLnBrk="1" hangingPunct="1">
              <a:spcBef>
                <a:spcPct val="25000"/>
              </a:spcBef>
              <a:buFontTx/>
              <a:buChar char="•"/>
            </a:pPr>
            <a:r>
              <a:rPr lang="en-US" sz="1300" b="1" dirty="0">
                <a:latin typeface="Cambria" panose="02040503050406030204" pitchFamily="18" charset="0"/>
                <a:cs typeface="Arial" panose="020B0604020202020204" pitchFamily="34" charset="0"/>
              </a:rPr>
              <a:t>Navy Work Uniform – Types II &amp; III</a:t>
            </a:r>
          </a:p>
          <a:p>
            <a:pPr marL="115888" indent="-115888" defTabSz="914400" eaLnBrk="1" hangingPunct="1">
              <a:spcBef>
                <a:spcPct val="25000"/>
              </a:spcBef>
              <a:buFontTx/>
              <a:buChar char="•"/>
            </a:pPr>
            <a:r>
              <a:rPr lang="en-US" sz="1300" b="1" dirty="0" smtClean="0">
                <a:latin typeface="Cambria" panose="02040503050406030204" pitchFamily="18" charset="0"/>
                <a:cs typeface="Arial" panose="020B0604020202020204" pitchFamily="34" charset="0"/>
              </a:rPr>
              <a:t>Army Combat Shirt</a:t>
            </a:r>
            <a:endParaRPr lang="en-US" sz="1300" b="1" dirty="0">
              <a:latin typeface="Cambria" panose="02040503050406030204" pitchFamily="18" charset="0"/>
              <a:cs typeface="Arial" panose="020B0604020202020204" pitchFamily="34" charset="0"/>
            </a:endParaRPr>
          </a:p>
          <a:p>
            <a:pPr marL="115888" indent="-115888" defTabSz="914400" eaLnBrk="1" hangingPunct="1">
              <a:spcBef>
                <a:spcPct val="25000"/>
              </a:spcBef>
              <a:buFont typeface="Arial" charset="0"/>
              <a:buChar char="•"/>
            </a:pPr>
            <a:r>
              <a:rPr lang="en-US" sz="1300" b="1" dirty="0">
                <a:latin typeface="Cambria" panose="02040503050406030204" pitchFamily="18" charset="0"/>
                <a:cs typeface="Arial" panose="020B0604020202020204" pitchFamily="34" charset="0"/>
              </a:rPr>
              <a:t>Fleece </a:t>
            </a:r>
            <a:r>
              <a:rPr lang="en-US" sz="1300" b="1" dirty="0" smtClean="0">
                <a:latin typeface="Cambria" panose="02040503050406030204" pitchFamily="18" charset="0"/>
                <a:cs typeface="Arial" panose="020B0604020202020204" pitchFamily="34" charset="0"/>
              </a:rPr>
              <a:t>Liner</a:t>
            </a:r>
            <a:endParaRPr lang="en-US" sz="1300" b="1" dirty="0">
              <a:latin typeface="Cambria" panose="02040503050406030204" pitchFamily="18" charset="0"/>
              <a:cs typeface="Arial" panose="020B0604020202020204" pitchFamily="34" charset="0"/>
            </a:endParaRPr>
          </a:p>
        </p:txBody>
      </p:sp>
      <p:sp>
        <p:nvSpPr>
          <p:cNvPr id="25" name="Text Box 23"/>
          <p:cNvSpPr txBox="1">
            <a:spLocks noChangeArrowheads="1"/>
          </p:cNvSpPr>
          <p:nvPr/>
        </p:nvSpPr>
        <p:spPr bwMode="auto">
          <a:xfrm>
            <a:off x="6781800" y="2440022"/>
            <a:ext cx="2081901" cy="2372957"/>
          </a:xfrm>
          <a:prstGeom prst="rect">
            <a:avLst/>
          </a:prstGeom>
          <a:noFill/>
          <a:ln w="9525">
            <a:noFill/>
            <a:miter lim="800000"/>
            <a:headEnd/>
            <a:tailEnd/>
          </a:ln>
        </p:spPr>
        <p:txBody>
          <a:bodyPr wrap="square">
            <a:spAutoFit/>
          </a:bodyPr>
          <a:lstStyle/>
          <a:p>
            <a:pPr marL="115888" indent="-115888">
              <a:lnSpc>
                <a:spcPct val="90000"/>
              </a:lnSpc>
              <a:spcBef>
                <a:spcPct val="25000"/>
              </a:spcBef>
              <a:buFontTx/>
              <a:buChar char="•"/>
              <a:defRPr/>
            </a:pPr>
            <a:r>
              <a:rPr lang="en-US" sz="1300" b="1" dirty="0">
                <a:latin typeface="Cambria" panose="02040503050406030204" pitchFamily="18" charset="0"/>
                <a:ea typeface="ヒラギノ角ゴ Pro W3" pitchFamily="-65" charset="-128"/>
                <a:cs typeface="Arial" panose="020B0604020202020204" pitchFamily="34" charset="0"/>
              </a:rPr>
              <a:t> Modular Light-weight Load Carrying Equipment (MOLLE)</a:t>
            </a:r>
          </a:p>
          <a:p>
            <a:pPr marL="115888" indent="-115888">
              <a:lnSpc>
                <a:spcPct val="90000"/>
              </a:lnSpc>
              <a:spcBef>
                <a:spcPct val="25000"/>
              </a:spcBef>
              <a:buFontTx/>
              <a:buChar char="•"/>
              <a:defRPr/>
            </a:pPr>
            <a:r>
              <a:rPr lang="en-US" sz="1300" b="1" dirty="0">
                <a:latin typeface="Cambria" panose="02040503050406030204" pitchFamily="18" charset="0"/>
                <a:ea typeface="ヒラギノ角ゴ Pro W3" pitchFamily="-65" charset="-128"/>
                <a:cs typeface="Arial" panose="020B0604020202020204" pitchFamily="34" charset="0"/>
              </a:rPr>
              <a:t> Advanced Combat Helmet (ACH) Covers, Pads, Retention System</a:t>
            </a:r>
          </a:p>
          <a:p>
            <a:pPr marL="115888" indent="-115888">
              <a:lnSpc>
                <a:spcPct val="90000"/>
              </a:lnSpc>
              <a:spcBef>
                <a:spcPct val="25000"/>
              </a:spcBef>
              <a:buFontTx/>
              <a:buChar char="•"/>
              <a:defRPr/>
            </a:pPr>
            <a:r>
              <a:rPr lang="en-US" sz="1300" b="1" dirty="0">
                <a:latin typeface="Cambria" panose="02040503050406030204" pitchFamily="18" charset="0"/>
                <a:ea typeface="ヒラギノ角ゴ Pro W3" pitchFamily="-65" charset="-128"/>
                <a:cs typeface="Arial" panose="020B0604020202020204" pitchFamily="34" charset="0"/>
              </a:rPr>
              <a:t>Ballistic Nape Pad</a:t>
            </a:r>
          </a:p>
          <a:p>
            <a:pPr marL="115888" indent="-115888">
              <a:lnSpc>
                <a:spcPct val="90000"/>
              </a:lnSpc>
              <a:spcBef>
                <a:spcPct val="25000"/>
              </a:spcBef>
              <a:buFontTx/>
              <a:buChar char="•"/>
              <a:defRPr/>
            </a:pPr>
            <a:r>
              <a:rPr lang="en-US" sz="1300" b="1" dirty="0" smtClean="0">
                <a:latin typeface="Cambria" panose="02040503050406030204" pitchFamily="18" charset="0"/>
                <a:ea typeface="ヒラギノ角ゴ Pro W3" pitchFamily="-65" charset="-128"/>
                <a:cs typeface="Arial" panose="020B0604020202020204" pitchFamily="34" charset="0"/>
              </a:rPr>
              <a:t>E-Tool </a:t>
            </a:r>
            <a:r>
              <a:rPr lang="en-US" sz="1300" b="1" dirty="0">
                <a:latin typeface="Cambria" panose="02040503050406030204" pitchFamily="18" charset="0"/>
                <a:ea typeface="ヒラギノ角ゴ Pro W3" pitchFamily="-65" charset="-128"/>
                <a:cs typeface="Arial" panose="020B0604020202020204" pitchFamily="34" charset="0"/>
              </a:rPr>
              <a:t>Cover</a:t>
            </a:r>
          </a:p>
          <a:p>
            <a:pPr marL="115888" indent="-115888">
              <a:lnSpc>
                <a:spcPct val="90000"/>
              </a:lnSpc>
              <a:spcBef>
                <a:spcPct val="25000"/>
              </a:spcBef>
              <a:buFontTx/>
              <a:buChar char="•"/>
              <a:defRPr/>
            </a:pPr>
            <a:r>
              <a:rPr lang="en-US" sz="1300" b="1" dirty="0">
                <a:latin typeface="Cambria" panose="02040503050406030204" pitchFamily="18" charset="0"/>
                <a:ea typeface="ヒラギノ角ゴ Pro W3" pitchFamily="-65" charset="-128"/>
                <a:cs typeface="Arial" panose="020B0604020202020204" pitchFamily="34" charset="0"/>
              </a:rPr>
              <a:t>Hydration system</a:t>
            </a:r>
          </a:p>
          <a:p>
            <a:pPr marL="115888" indent="-115888">
              <a:lnSpc>
                <a:spcPct val="90000"/>
              </a:lnSpc>
              <a:spcBef>
                <a:spcPct val="25000"/>
              </a:spcBef>
              <a:buFontTx/>
              <a:buChar char="•"/>
              <a:defRPr/>
            </a:pPr>
            <a:r>
              <a:rPr lang="en-US" sz="1300" b="1" dirty="0">
                <a:latin typeface="Cambria" panose="02040503050406030204" pitchFamily="18" charset="0"/>
                <a:ea typeface="ヒラギノ角ゴ Pro W3" pitchFamily="-65" charset="-128"/>
                <a:cs typeface="Arial" panose="020B0604020202020204" pitchFamily="34" charset="0"/>
              </a:rPr>
              <a:t>Gloves </a:t>
            </a:r>
          </a:p>
          <a:p>
            <a:pPr marL="115888" indent="-115888">
              <a:lnSpc>
                <a:spcPct val="90000"/>
              </a:lnSpc>
              <a:spcBef>
                <a:spcPct val="25000"/>
              </a:spcBef>
              <a:buFontTx/>
              <a:buChar char="•"/>
              <a:defRPr/>
            </a:pPr>
            <a:r>
              <a:rPr lang="en-US" sz="1300" b="1" dirty="0">
                <a:latin typeface="Cambria" panose="02040503050406030204" pitchFamily="18" charset="0"/>
                <a:ea typeface="ヒラギノ角ゴ Pro W3" pitchFamily="-65" charset="-128"/>
                <a:cs typeface="Arial" panose="020B0604020202020204" pitchFamily="34" charset="0"/>
              </a:rPr>
              <a:t>Aerial Delivery Systems</a:t>
            </a:r>
          </a:p>
        </p:txBody>
      </p:sp>
      <p:sp>
        <p:nvSpPr>
          <p:cNvPr id="26" name="Rectangle 14"/>
          <p:cNvSpPr>
            <a:spLocks noChangeArrowheads="1"/>
          </p:cNvSpPr>
          <p:nvPr/>
        </p:nvSpPr>
        <p:spPr bwMode="auto">
          <a:xfrm>
            <a:off x="233723" y="1262427"/>
            <a:ext cx="1956816" cy="1145319"/>
          </a:xfrm>
          <a:prstGeom prst="rect">
            <a:avLst/>
          </a:prstGeom>
          <a:solidFill>
            <a:schemeClr val="accent1"/>
          </a:solidFill>
          <a:ln w="9525">
            <a:noFill/>
            <a:miter lim="800000"/>
            <a:headEnd/>
            <a:tailEnd/>
          </a:ln>
          <a:effectLst>
            <a:outerShdw blurRad="44450" dist="27940" dir="5400000" sx="50000" sy="5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dirty="0">
              <a:latin typeface="Arial" pitchFamily="34" charset="0"/>
            </a:endParaRPr>
          </a:p>
        </p:txBody>
      </p:sp>
      <p:sp>
        <p:nvSpPr>
          <p:cNvPr id="27" name="Text Box 19"/>
          <p:cNvSpPr txBox="1">
            <a:spLocks noChangeArrowheads="1"/>
          </p:cNvSpPr>
          <p:nvPr/>
        </p:nvSpPr>
        <p:spPr bwMode="auto">
          <a:xfrm>
            <a:off x="512371" y="1504950"/>
            <a:ext cx="143072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pitchFamily="-65" charset="-128"/>
              </a:defRPr>
            </a:lvl9pPr>
          </a:lstStyle>
          <a:p>
            <a:pPr algn="ctr">
              <a:spcBef>
                <a:spcPct val="50000"/>
              </a:spcBef>
            </a:pPr>
            <a:r>
              <a:rPr lang="en-US" sz="1400" b="1" dirty="0" smtClean="0">
                <a:solidFill>
                  <a:srgbClr val="FFFFFF"/>
                </a:solidFill>
                <a:ea typeface="ＭＳ Ｐゴシック" pitchFamily="34" charset="-128"/>
              </a:rPr>
              <a:t>OTHER MILITARY </a:t>
            </a:r>
            <a:r>
              <a:rPr lang="en-US" sz="1400" b="1" dirty="0">
                <a:solidFill>
                  <a:srgbClr val="FFFFFF"/>
                </a:solidFill>
                <a:ea typeface="ＭＳ Ｐゴシック" pitchFamily="34" charset="-128"/>
              </a:rPr>
              <a:t>CLOTHING</a:t>
            </a:r>
          </a:p>
        </p:txBody>
      </p:sp>
      <p:sp>
        <p:nvSpPr>
          <p:cNvPr id="28" name="Text Box 23"/>
          <p:cNvSpPr txBox="1">
            <a:spLocks noChangeArrowheads="1"/>
          </p:cNvSpPr>
          <p:nvPr/>
        </p:nvSpPr>
        <p:spPr bwMode="auto">
          <a:xfrm>
            <a:off x="2525710" y="3118409"/>
            <a:ext cx="1995490" cy="68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3500" indent="-63500"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defTabSz="914400" eaLnBrk="1" hangingPunct="1">
              <a:lnSpc>
                <a:spcPct val="90000"/>
              </a:lnSpc>
              <a:spcBef>
                <a:spcPct val="25000"/>
              </a:spcBef>
              <a:buFontTx/>
              <a:buChar char="•"/>
            </a:pPr>
            <a:endParaRPr lang="en-US" sz="1200" dirty="0"/>
          </a:p>
          <a:p>
            <a:pPr defTabSz="914400" eaLnBrk="1" hangingPunct="1">
              <a:lnSpc>
                <a:spcPct val="90000"/>
              </a:lnSpc>
              <a:spcBef>
                <a:spcPct val="25000"/>
              </a:spcBef>
              <a:buFontTx/>
              <a:buChar char="•"/>
            </a:pPr>
            <a:endParaRPr lang="en-US" sz="1200" dirty="0"/>
          </a:p>
          <a:p>
            <a:pPr defTabSz="914400" eaLnBrk="1" hangingPunct="1">
              <a:lnSpc>
                <a:spcPct val="90000"/>
              </a:lnSpc>
              <a:spcBef>
                <a:spcPct val="25000"/>
              </a:spcBef>
            </a:pPr>
            <a:endParaRPr lang="en-US" sz="1200" dirty="0"/>
          </a:p>
        </p:txBody>
      </p:sp>
      <p:sp>
        <p:nvSpPr>
          <p:cNvPr id="29" name="Text Box 23"/>
          <p:cNvSpPr txBox="1">
            <a:spLocks noChangeArrowheads="1"/>
          </p:cNvSpPr>
          <p:nvPr/>
        </p:nvSpPr>
        <p:spPr bwMode="auto">
          <a:xfrm>
            <a:off x="4538422" y="2440022"/>
            <a:ext cx="2014778" cy="11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3500" indent="-63500"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marL="115888" indent="-115888" eaLnBrk="1" hangingPunct="1">
              <a:spcBef>
                <a:spcPct val="25000"/>
              </a:spcBef>
              <a:buFontTx/>
              <a:buChar char="•"/>
            </a:pPr>
            <a:r>
              <a:rPr lang="en-US" sz="1300" b="1" dirty="0">
                <a:latin typeface="Cambria" panose="02040503050406030204" pitchFamily="18" charset="0"/>
                <a:cs typeface="Arial" panose="020B0604020202020204" pitchFamily="34" charset="0"/>
              </a:rPr>
              <a:t>Extreme Cold Weather Clothing System (ECWCS) Items  - Layer 2 and 4</a:t>
            </a:r>
          </a:p>
          <a:p>
            <a:pPr marL="115888" indent="-115888" eaLnBrk="1" hangingPunct="1">
              <a:spcBef>
                <a:spcPct val="25000"/>
              </a:spcBef>
              <a:buFontTx/>
              <a:buChar char="•"/>
            </a:pPr>
            <a:r>
              <a:rPr lang="en-US" sz="1300" b="1" dirty="0">
                <a:latin typeface="Cambria" panose="02040503050406030204" pitchFamily="18" charset="0"/>
                <a:cs typeface="Arial" panose="020B0604020202020204" pitchFamily="34" charset="0"/>
              </a:rPr>
              <a:t>Flight Deck Jersey</a:t>
            </a:r>
          </a:p>
        </p:txBody>
      </p:sp>
      <p:sp>
        <p:nvSpPr>
          <p:cNvPr id="32" name="Rectangle 14"/>
          <p:cNvSpPr>
            <a:spLocks noChangeArrowheads="1"/>
          </p:cNvSpPr>
          <p:nvPr/>
        </p:nvSpPr>
        <p:spPr bwMode="auto">
          <a:xfrm>
            <a:off x="2424684" y="1244903"/>
            <a:ext cx="1956816" cy="1145319"/>
          </a:xfrm>
          <a:prstGeom prst="rect">
            <a:avLst/>
          </a:prstGeom>
          <a:solidFill>
            <a:schemeClr val="accent1"/>
          </a:solidFill>
          <a:ln w="9525">
            <a:noFill/>
            <a:miter lim="800000"/>
            <a:headEnd/>
            <a:tailEnd/>
          </a:ln>
          <a:effectLst>
            <a:outerShdw blurRad="44450" dist="27940" dir="5400000" sx="50000" sy="5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dirty="0">
              <a:latin typeface="Arial" pitchFamily="34" charset="0"/>
            </a:endParaRPr>
          </a:p>
        </p:txBody>
      </p:sp>
      <p:sp>
        <p:nvSpPr>
          <p:cNvPr id="33" name="Rectangle 14"/>
          <p:cNvSpPr>
            <a:spLocks noChangeArrowheads="1"/>
          </p:cNvSpPr>
          <p:nvPr/>
        </p:nvSpPr>
        <p:spPr bwMode="auto">
          <a:xfrm>
            <a:off x="6830560" y="1247568"/>
            <a:ext cx="1956816" cy="1145319"/>
          </a:xfrm>
          <a:prstGeom prst="rect">
            <a:avLst/>
          </a:prstGeom>
          <a:solidFill>
            <a:schemeClr val="accent1"/>
          </a:solidFill>
          <a:ln w="9525">
            <a:noFill/>
            <a:miter lim="800000"/>
            <a:headEnd/>
            <a:tailEnd/>
          </a:ln>
          <a:effectLst>
            <a:outerShdw blurRad="44450" dist="27940" dir="5400000" sx="50000" sy="5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dirty="0">
              <a:latin typeface="Arial" pitchFamily="34" charset="0"/>
            </a:endParaRPr>
          </a:p>
        </p:txBody>
      </p:sp>
      <p:sp>
        <p:nvSpPr>
          <p:cNvPr id="34" name="Rectangle 14"/>
          <p:cNvSpPr>
            <a:spLocks noChangeArrowheads="1"/>
          </p:cNvSpPr>
          <p:nvPr/>
        </p:nvSpPr>
        <p:spPr bwMode="auto">
          <a:xfrm>
            <a:off x="4596384" y="1244903"/>
            <a:ext cx="1956816" cy="1145319"/>
          </a:xfrm>
          <a:prstGeom prst="rect">
            <a:avLst/>
          </a:prstGeom>
          <a:solidFill>
            <a:schemeClr val="accent1"/>
          </a:solidFill>
          <a:ln w="9525">
            <a:noFill/>
            <a:miter lim="800000"/>
            <a:headEnd/>
            <a:tailEnd/>
          </a:ln>
          <a:effectLst>
            <a:outerShdw blurRad="44450" dist="27940" dir="5400000" sx="50000" sy="5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dirty="0">
              <a:latin typeface="Arial" pitchFamily="34" charset="0"/>
            </a:endParaRPr>
          </a:p>
        </p:txBody>
      </p:sp>
      <p:sp>
        <p:nvSpPr>
          <p:cNvPr id="35" name="Text Box 19"/>
          <p:cNvSpPr txBox="1">
            <a:spLocks noChangeArrowheads="1"/>
          </p:cNvSpPr>
          <p:nvPr/>
        </p:nvSpPr>
        <p:spPr bwMode="auto">
          <a:xfrm>
            <a:off x="2703121" y="1591490"/>
            <a:ext cx="14307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pitchFamily="-65" charset="-128"/>
              </a:defRPr>
            </a:lvl9pPr>
          </a:lstStyle>
          <a:p>
            <a:pPr algn="ctr">
              <a:spcBef>
                <a:spcPct val="50000"/>
              </a:spcBef>
            </a:pPr>
            <a:r>
              <a:rPr lang="en-US" sz="1400" b="1" dirty="0">
                <a:solidFill>
                  <a:srgbClr val="FFFFFF"/>
                </a:solidFill>
                <a:ea typeface="ＭＳ Ｐゴシック" pitchFamily="34" charset="-128"/>
              </a:rPr>
              <a:t>PHYSICAL FITNESS </a:t>
            </a:r>
          </a:p>
        </p:txBody>
      </p:sp>
      <p:sp>
        <p:nvSpPr>
          <p:cNvPr id="36" name="Text Box 19"/>
          <p:cNvSpPr txBox="1">
            <a:spLocks noChangeArrowheads="1"/>
          </p:cNvSpPr>
          <p:nvPr/>
        </p:nvSpPr>
        <p:spPr bwMode="auto">
          <a:xfrm>
            <a:off x="4704450" y="1601015"/>
            <a:ext cx="18072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pitchFamily="-65" charset="-128"/>
              </a:defRPr>
            </a:lvl9pPr>
          </a:lstStyle>
          <a:p>
            <a:pPr algn="ctr">
              <a:spcBef>
                <a:spcPct val="50000"/>
              </a:spcBef>
            </a:pPr>
            <a:r>
              <a:rPr lang="en-US" sz="1400" b="1" dirty="0">
                <a:solidFill>
                  <a:srgbClr val="FFFFFF"/>
                </a:solidFill>
                <a:ea typeface="ＭＳ Ｐゴシック" pitchFamily="34" charset="-128"/>
              </a:rPr>
              <a:t>ORGANIZATIONAL  CLOTHING</a:t>
            </a:r>
          </a:p>
        </p:txBody>
      </p:sp>
      <p:sp>
        <p:nvSpPr>
          <p:cNvPr id="37" name="Text Box 19"/>
          <p:cNvSpPr txBox="1">
            <a:spLocks noChangeArrowheads="1"/>
          </p:cNvSpPr>
          <p:nvPr/>
        </p:nvSpPr>
        <p:spPr bwMode="auto">
          <a:xfrm>
            <a:off x="6905862" y="1591490"/>
            <a:ext cx="18825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pitchFamily="-65" charset="-128"/>
              </a:defRPr>
            </a:lvl9pPr>
          </a:lstStyle>
          <a:p>
            <a:pPr algn="ctr">
              <a:spcBef>
                <a:spcPct val="50000"/>
              </a:spcBef>
            </a:pPr>
            <a:r>
              <a:rPr lang="en-US" sz="1400" b="1" dirty="0">
                <a:solidFill>
                  <a:srgbClr val="FFFFFF"/>
                </a:solidFill>
                <a:ea typeface="ＭＳ Ｐゴシック" pitchFamily="34" charset="-128"/>
              </a:rPr>
              <a:t>ORGANIZATIONAL EQUIPMENT</a:t>
            </a:r>
          </a:p>
        </p:txBody>
      </p:sp>
      <p:sp>
        <p:nvSpPr>
          <p:cNvPr id="39" name="Rectangle 25"/>
          <p:cNvSpPr>
            <a:spLocks noChangeArrowheads="1"/>
          </p:cNvSpPr>
          <p:nvPr/>
        </p:nvSpPr>
        <p:spPr bwMode="auto">
          <a:xfrm>
            <a:off x="2442922" y="2440022"/>
            <a:ext cx="1938578" cy="119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15888" indent="-115888">
              <a:spcBef>
                <a:spcPct val="25000"/>
              </a:spcBef>
              <a:buFontTx/>
              <a:buChar char="•"/>
            </a:pPr>
            <a:r>
              <a:rPr lang="en-US" sz="1300" b="1" dirty="0" smtClean="0">
                <a:latin typeface="Cambria" panose="02040503050406030204" pitchFamily="18" charset="0"/>
                <a:ea typeface="ヒラギノ角ゴ Pro W3" pitchFamily="-65" charset="-128"/>
                <a:cs typeface="Arial" panose="020B0604020202020204" pitchFamily="34" charset="0"/>
              </a:rPr>
              <a:t>Improved </a:t>
            </a:r>
            <a:r>
              <a:rPr lang="en-US" sz="1300" b="1" dirty="0">
                <a:latin typeface="Cambria" panose="02040503050406030204" pitchFamily="18" charset="0"/>
                <a:ea typeface="ヒラギノ角ゴ Pro W3" pitchFamily="-65" charset="-128"/>
                <a:cs typeface="Arial" panose="020B0604020202020204" pitchFamily="34" charset="0"/>
              </a:rPr>
              <a:t>Phy Fit Uniform (IPFU)</a:t>
            </a:r>
          </a:p>
          <a:p>
            <a:pPr marL="115888" indent="-115888">
              <a:spcBef>
                <a:spcPct val="25000"/>
              </a:spcBef>
              <a:buFontTx/>
              <a:buChar char="•"/>
            </a:pPr>
            <a:r>
              <a:rPr lang="en-US" sz="1300" b="1" dirty="0">
                <a:latin typeface="Cambria" panose="02040503050406030204" pitchFamily="18" charset="0"/>
                <a:ea typeface="ヒラギノ角ゴ Pro W3" pitchFamily="-65" charset="-128"/>
                <a:cs typeface="Arial" panose="020B0604020202020204" pitchFamily="34" charset="0"/>
              </a:rPr>
              <a:t>USAF PTU</a:t>
            </a:r>
          </a:p>
          <a:p>
            <a:pPr marL="115888" indent="-115888">
              <a:spcBef>
                <a:spcPct val="25000"/>
              </a:spcBef>
              <a:buFontTx/>
              <a:buChar char="•"/>
            </a:pPr>
            <a:r>
              <a:rPr lang="en-US" sz="1300" b="1" dirty="0">
                <a:latin typeface="Cambria" panose="02040503050406030204" pitchFamily="18" charset="0"/>
                <a:ea typeface="ヒラギノ角ゴ Pro W3" pitchFamily="-65" charset="-128"/>
                <a:cs typeface="Arial" panose="020B0604020202020204" pitchFamily="34" charset="0"/>
              </a:rPr>
              <a:t>USCG  Running Suit/Trunks-T-Shirt</a:t>
            </a: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2452" y="4413397"/>
            <a:ext cx="1578428" cy="1481979"/>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7988" y="4483101"/>
            <a:ext cx="2068286" cy="1342572"/>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61075" y="4364901"/>
            <a:ext cx="1714819" cy="1460772"/>
          </a:xfrm>
          <a:prstGeom prst="rect">
            <a:avLst/>
          </a:prstGeom>
        </p:spPr>
      </p:pic>
    </p:spTree>
    <p:extLst>
      <p:ext uri="{BB962C8B-B14F-4D97-AF65-F5344CB8AC3E}">
        <p14:creationId xmlns:p14="http://schemas.microsoft.com/office/powerpoint/2010/main" val="893383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266700"/>
            <a:ext cx="8223250" cy="730197"/>
          </a:xfrm>
        </p:spPr>
        <p:txBody>
          <a:bodyPr>
            <a:noAutofit/>
          </a:bodyPr>
          <a:lstStyle/>
          <a:p>
            <a:r>
              <a:rPr lang="en-US" dirty="0" smtClean="0"/>
              <a:t>NIB Services</a:t>
            </a:r>
            <a:br>
              <a:rPr lang="en-US" dirty="0" smtClean="0"/>
            </a:br>
            <a:endParaRPr lang="en-US" dirty="0"/>
          </a:p>
        </p:txBody>
      </p:sp>
      <p:sp>
        <p:nvSpPr>
          <p:cNvPr id="24"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18</a:t>
            </a:fld>
            <a:endParaRPr lang="en-US" dirty="0"/>
          </a:p>
        </p:txBody>
      </p:sp>
      <p:sp>
        <p:nvSpPr>
          <p:cNvPr id="5" name="TextBox 23"/>
          <p:cNvSpPr txBox="1">
            <a:spLocks noChangeArrowheads="1"/>
          </p:cNvSpPr>
          <p:nvPr/>
        </p:nvSpPr>
        <p:spPr bwMode="auto">
          <a:xfrm>
            <a:off x="1500447" y="5873750"/>
            <a:ext cx="6248400" cy="523875"/>
          </a:xfrm>
          <a:prstGeom prst="rect">
            <a:avLst/>
          </a:prstGeom>
          <a:noFill/>
          <a:ln w="9525">
            <a:noFill/>
            <a:miter lim="800000"/>
            <a:headEnd/>
            <a:tailEnd/>
          </a:ln>
        </p:spPr>
        <p:txBody>
          <a:bodyPr>
            <a:spAutoFit/>
          </a:bodyPr>
          <a:lstStyle/>
          <a:p>
            <a:pPr algn="ctr"/>
            <a:r>
              <a:rPr lang="en-US" sz="2800" b="1" i="1" dirty="0">
                <a:latin typeface="Cambria" panose="02040503050406030204" pitchFamily="18" charset="0"/>
                <a:cs typeface="Arial" panose="020B0604020202020204" pitchFamily="34" charset="0"/>
              </a:rPr>
              <a:t>Utilizes Strategic Sourcing Solution</a:t>
            </a:r>
          </a:p>
        </p:txBody>
      </p:sp>
      <p:sp>
        <p:nvSpPr>
          <p:cNvPr id="6" name="Rectangle 14"/>
          <p:cNvSpPr>
            <a:spLocks noChangeArrowheads="1"/>
          </p:cNvSpPr>
          <p:nvPr/>
        </p:nvSpPr>
        <p:spPr bwMode="auto">
          <a:xfrm>
            <a:off x="329738" y="1060160"/>
            <a:ext cx="1901952" cy="1066800"/>
          </a:xfrm>
          <a:prstGeom prst="rect">
            <a:avLst/>
          </a:prstGeom>
          <a:solidFill>
            <a:schemeClr val="accent1"/>
          </a:solidFill>
          <a:ln w="9525">
            <a:noFill/>
            <a:miter lim="800000"/>
            <a:headEnd/>
            <a:tailEnd/>
          </a:ln>
          <a:effectLst>
            <a:outerShdw blurRad="44450" dist="27940" dir="5400000" sx="50000" sy="5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dirty="0">
              <a:latin typeface="Arial" pitchFamily="34" charset="0"/>
            </a:endParaRPr>
          </a:p>
        </p:txBody>
      </p:sp>
      <p:sp>
        <p:nvSpPr>
          <p:cNvPr id="7" name="Rectangle 15"/>
          <p:cNvSpPr>
            <a:spLocks noChangeArrowheads="1"/>
          </p:cNvSpPr>
          <p:nvPr/>
        </p:nvSpPr>
        <p:spPr bwMode="auto">
          <a:xfrm>
            <a:off x="2517648" y="1060160"/>
            <a:ext cx="1901952" cy="1066800"/>
          </a:xfrm>
          <a:prstGeom prst="rect">
            <a:avLst/>
          </a:prstGeom>
          <a:solidFill>
            <a:schemeClr val="accent1"/>
          </a:solidFill>
          <a:ln w="9525">
            <a:noFill/>
            <a:miter lim="800000"/>
            <a:headEnd/>
            <a:tailEnd/>
          </a:ln>
          <a:effectLst>
            <a:outerShdw blurRad="44450" dist="27940" dir="5400000" sx="50000" sy="5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dirty="0">
              <a:latin typeface="Arial" pitchFamily="34" charset="0"/>
            </a:endParaRPr>
          </a:p>
        </p:txBody>
      </p:sp>
      <p:sp>
        <p:nvSpPr>
          <p:cNvPr id="8" name="Rectangle 17"/>
          <p:cNvSpPr>
            <a:spLocks noChangeArrowheads="1"/>
          </p:cNvSpPr>
          <p:nvPr/>
        </p:nvSpPr>
        <p:spPr bwMode="auto">
          <a:xfrm>
            <a:off x="4727448" y="1060160"/>
            <a:ext cx="1901952" cy="1066800"/>
          </a:xfrm>
          <a:prstGeom prst="rect">
            <a:avLst/>
          </a:prstGeom>
          <a:solidFill>
            <a:schemeClr val="accent1"/>
          </a:solidFill>
          <a:ln w="9525">
            <a:noFill/>
            <a:miter lim="800000"/>
            <a:headEnd/>
            <a:tailEnd/>
          </a:ln>
          <a:effectLst>
            <a:outerShdw blurRad="44450" dist="27940" dir="5400000" sx="50000" sy="5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dirty="0">
              <a:latin typeface="Arial" pitchFamily="34" charset="0"/>
            </a:endParaRPr>
          </a:p>
        </p:txBody>
      </p:sp>
      <p:sp>
        <p:nvSpPr>
          <p:cNvPr id="9" name="Rectangle 18"/>
          <p:cNvSpPr>
            <a:spLocks noChangeArrowheads="1"/>
          </p:cNvSpPr>
          <p:nvPr/>
        </p:nvSpPr>
        <p:spPr bwMode="auto">
          <a:xfrm>
            <a:off x="6921348" y="1060160"/>
            <a:ext cx="1901952" cy="1066800"/>
          </a:xfrm>
          <a:prstGeom prst="rect">
            <a:avLst/>
          </a:prstGeom>
          <a:solidFill>
            <a:schemeClr val="accent1"/>
          </a:solidFill>
          <a:ln w="9525">
            <a:noFill/>
            <a:miter lim="800000"/>
            <a:headEnd/>
            <a:tailEnd/>
          </a:ln>
          <a:effectLst>
            <a:outerShdw blurRad="44450" dist="27940" dir="5400000" sx="50000" sy="5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dirty="0">
              <a:latin typeface="Arial" pitchFamily="34" charset="0"/>
            </a:endParaRPr>
          </a:p>
        </p:txBody>
      </p:sp>
      <p:sp>
        <p:nvSpPr>
          <p:cNvPr id="10" name="Text Box 19"/>
          <p:cNvSpPr txBox="1">
            <a:spLocks noChangeArrowheads="1"/>
          </p:cNvSpPr>
          <p:nvPr/>
        </p:nvSpPr>
        <p:spPr bwMode="auto">
          <a:xfrm>
            <a:off x="457200" y="1293594"/>
            <a:ext cx="1447800" cy="646331"/>
          </a:xfrm>
          <a:prstGeom prst="rect">
            <a:avLst/>
          </a:prstGeom>
          <a:noFill/>
          <a:ln w="9525">
            <a:noFill/>
            <a:miter lim="800000"/>
            <a:headEnd/>
            <a:tailEnd/>
          </a:ln>
        </p:spPr>
        <p:txBody>
          <a:bodyPr>
            <a:spAutoFit/>
          </a:bodyPr>
          <a:lstStyle/>
          <a:p>
            <a:pPr algn="ctr" eaLnBrk="0" hangingPunct="0">
              <a:spcBef>
                <a:spcPct val="50000"/>
              </a:spcBef>
            </a:pPr>
            <a:r>
              <a:rPr lang="en-US" sz="1200" b="1" dirty="0" smtClean="0">
                <a:solidFill>
                  <a:srgbClr val="FFFFFF"/>
                </a:solidFill>
                <a:latin typeface="Arial" panose="020B0604020202020204" pitchFamily="34" charset="0"/>
                <a:ea typeface="ＭＳ Ｐゴシック" pitchFamily="34" charset="-128"/>
                <a:cs typeface="Arial" panose="020B0604020202020204" pitchFamily="34" charset="0"/>
              </a:rPr>
              <a:t>CONTACT CENTER SERVICES</a:t>
            </a:r>
            <a:endParaRPr lang="en-US" sz="1200" b="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11" name="Line 25"/>
          <p:cNvSpPr>
            <a:spLocks noChangeShapeType="1"/>
          </p:cNvSpPr>
          <p:nvPr/>
        </p:nvSpPr>
        <p:spPr bwMode="auto">
          <a:xfrm flipV="1">
            <a:off x="2231690" y="1517360"/>
            <a:ext cx="307848" cy="0"/>
          </a:xfrm>
          <a:prstGeom prst="line">
            <a:avLst/>
          </a:prstGeom>
          <a:noFill/>
          <a:ln w="76200">
            <a:solidFill>
              <a:schemeClr val="tx1"/>
            </a:solidFill>
            <a:round/>
            <a:headEnd/>
            <a:tailEnd type="triangle" w="med" len="med"/>
          </a:ln>
        </p:spPr>
        <p:txBody>
          <a:bodyPr/>
          <a:lstStyle/>
          <a:p>
            <a:endParaRPr lang="en-US" dirty="0"/>
          </a:p>
        </p:txBody>
      </p:sp>
      <p:sp>
        <p:nvSpPr>
          <p:cNvPr id="14" name="Text Box 20"/>
          <p:cNvSpPr txBox="1">
            <a:spLocks noChangeArrowheads="1"/>
          </p:cNvSpPr>
          <p:nvPr/>
        </p:nvSpPr>
        <p:spPr bwMode="auto">
          <a:xfrm>
            <a:off x="2825270" y="1364960"/>
            <a:ext cx="1371600" cy="457200"/>
          </a:xfrm>
          <a:prstGeom prst="rect">
            <a:avLst/>
          </a:prstGeom>
          <a:noFill/>
          <a:ln w="9525">
            <a:noFill/>
            <a:miter lim="800000"/>
            <a:headEnd/>
            <a:tailEnd/>
          </a:ln>
        </p:spPr>
        <p:txBody>
          <a:bodyPr>
            <a:spAutoFit/>
          </a:bodyPr>
          <a:lstStyle/>
          <a:p>
            <a:pPr algn="ctr" eaLnBrk="0" hangingPunct="0">
              <a:spcBef>
                <a:spcPct val="50000"/>
              </a:spcBef>
            </a:pPr>
            <a:r>
              <a:rPr lang="en-US" sz="1200" b="1" dirty="0">
                <a:solidFill>
                  <a:srgbClr val="FFFFFF"/>
                </a:solidFill>
                <a:latin typeface="Arial" panose="020B0604020202020204" pitchFamily="34" charset="0"/>
                <a:ea typeface="ＭＳ Ｐゴシック" pitchFamily="34" charset="-128"/>
                <a:cs typeface="Arial" panose="020B0604020202020204" pitchFamily="34" charset="0"/>
              </a:rPr>
              <a:t>SUPPLY CHAIN SERVICES</a:t>
            </a:r>
          </a:p>
        </p:txBody>
      </p:sp>
      <p:sp>
        <p:nvSpPr>
          <p:cNvPr id="15" name="Text Box 22"/>
          <p:cNvSpPr txBox="1">
            <a:spLocks noChangeArrowheads="1"/>
          </p:cNvSpPr>
          <p:nvPr/>
        </p:nvSpPr>
        <p:spPr bwMode="auto">
          <a:xfrm>
            <a:off x="4901738" y="1328448"/>
            <a:ext cx="1524000" cy="646112"/>
          </a:xfrm>
          <a:prstGeom prst="rect">
            <a:avLst/>
          </a:prstGeom>
          <a:noFill/>
          <a:ln w="9525">
            <a:noFill/>
            <a:miter lim="800000"/>
            <a:headEnd/>
            <a:tailEnd/>
          </a:ln>
        </p:spPr>
        <p:txBody>
          <a:bodyPr>
            <a:spAutoFit/>
          </a:bodyPr>
          <a:lstStyle/>
          <a:p>
            <a:pPr algn="ctr" eaLnBrk="0" hangingPunct="0">
              <a:spcBef>
                <a:spcPct val="50000"/>
              </a:spcBef>
            </a:pPr>
            <a:r>
              <a:rPr lang="en-US" sz="1200" b="1" dirty="0" smtClean="0">
                <a:solidFill>
                  <a:srgbClr val="FFFFFF"/>
                </a:solidFill>
                <a:latin typeface="Arial" panose="020B0604020202020204" pitchFamily="34" charset="0"/>
                <a:ea typeface="ＭＳ Ｐゴシック" pitchFamily="34" charset="-128"/>
                <a:cs typeface="Arial" panose="020B0604020202020204" pitchFamily="34" charset="0"/>
              </a:rPr>
              <a:t>ADMINISTRATIVE/ TECHNOLOGY </a:t>
            </a:r>
            <a:r>
              <a:rPr lang="en-US" sz="1200" b="1" dirty="0">
                <a:solidFill>
                  <a:srgbClr val="FFFFFF"/>
                </a:solidFill>
                <a:latin typeface="Arial" panose="020B0604020202020204" pitchFamily="34" charset="0"/>
                <a:ea typeface="ＭＳ Ｐゴシック" pitchFamily="34" charset="-128"/>
                <a:cs typeface="Arial" panose="020B0604020202020204" pitchFamily="34" charset="0"/>
              </a:rPr>
              <a:t>SERVICES</a:t>
            </a:r>
          </a:p>
        </p:txBody>
      </p:sp>
      <p:sp>
        <p:nvSpPr>
          <p:cNvPr id="16" name="Text Box 23"/>
          <p:cNvSpPr txBox="1">
            <a:spLocks noChangeArrowheads="1"/>
          </p:cNvSpPr>
          <p:nvPr/>
        </p:nvSpPr>
        <p:spPr bwMode="auto">
          <a:xfrm>
            <a:off x="7187738" y="1252248"/>
            <a:ext cx="1295400" cy="646112"/>
          </a:xfrm>
          <a:prstGeom prst="rect">
            <a:avLst/>
          </a:prstGeom>
          <a:noFill/>
          <a:ln w="9525">
            <a:noFill/>
            <a:miter lim="800000"/>
            <a:headEnd/>
            <a:tailEnd/>
          </a:ln>
        </p:spPr>
        <p:txBody>
          <a:bodyPr>
            <a:spAutoFit/>
          </a:bodyPr>
          <a:lstStyle/>
          <a:p>
            <a:pPr algn="ctr" eaLnBrk="0" hangingPunct="0">
              <a:spcBef>
                <a:spcPct val="50000"/>
              </a:spcBef>
            </a:pPr>
            <a:r>
              <a:rPr lang="en-US" sz="1200" b="1" dirty="0">
                <a:solidFill>
                  <a:srgbClr val="FFFFFF"/>
                </a:solidFill>
                <a:latin typeface="Arial" panose="020B0604020202020204" pitchFamily="34" charset="0"/>
                <a:ea typeface="ＭＳ Ｐゴシック" pitchFamily="34" charset="-128"/>
                <a:cs typeface="Arial" panose="020B0604020202020204" pitchFamily="34" charset="0"/>
              </a:rPr>
              <a:t>CONTRACT MANAGEMENT</a:t>
            </a:r>
            <a:r>
              <a:rPr lang="en-US" sz="1200" b="1" dirty="0">
                <a:latin typeface="Arial" panose="020B0604020202020204" pitchFamily="34" charset="0"/>
                <a:ea typeface="ＭＳ Ｐゴシック" pitchFamily="34" charset="-128"/>
                <a:cs typeface="Arial" panose="020B0604020202020204" pitchFamily="34" charset="0"/>
              </a:rPr>
              <a:t> </a:t>
            </a:r>
            <a:r>
              <a:rPr lang="en-US" sz="1200" b="1" dirty="0">
                <a:solidFill>
                  <a:srgbClr val="FFFFFF"/>
                </a:solidFill>
                <a:latin typeface="Arial" panose="020B0604020202020204" pitchFamily="34" charset="0"/>
                <a:ea typeface="ＭＳ Ｐゴシック" pitchFamily="34" charset="-128"/>
                <a:cs typeface="Arial" panose="020B0604020202020204" pitchFamily="34" charset="0"/>
              </a:rPr>
              <a:t>SUPPORT</a:t>
            </a:r>
          </a:p>
        </p:txBody>
      </p:sp>
      <p:sp>
        <p:nvSpPr>
          <p:cNvPr id="17" name="Text Box 22"/>
          <p:cNvSpPr txBox="1">
            <a:spLocks noChangeArrowheads="1"/>
          </p:cNvSpPr>
          <p:nvPr/>
        </p:nvSpPr>
        <p:spPr bwMode="auto">
          <a:xfrm>
            <a:off x="228600" y="2244725"/>
            <a:ext cx="1777538" cy="1042593"/>
          </a:xfrm>
          <a:prstGeom prst="rect">
            <a:avLst/>
          </a:prstGeom>
          <a:noFill/>
          <a:ln w="9525">
            <a:noFill/>
            <a:miter lim="800000"/>
            <a:headEnd/>
            <a:tailEnd/>
          </a:ln>
        </p:spPr>
        <p:txBody>
          <a:bodyPr wrap="square">
            <a:spAutoFit/>
          </a:bodyPr>
          <a:lstStyle/>
          <a:p>
            <a:pPr marL="171450" indent="-171450">
              <a:spcBef>
                <a:spcPct val="25000"/>
              </a:spcBef>
              <a:buFont typeface="Arial" panose="020B0604020202020204" pitchFamily="34" charset="0"/>
              <a:buChar char="•"/>
            </a:pPr>
            <a:r>
              <a:rPr lang="en-US" sz="1300" b="1" dirty="0" smtClean="0">
                <a:latin typeface="Cambria" panose="02040503050406030204" pitchFamily="18" charset="0"/>
                <a:ea typeface="ヒラギノ角ゴ Pro W3" pitchFamily="-65" charset="-128"/>
                <a:cs typeface="Arial" panose="020B0604020202020204" pitchFamily="34" charset="0"/>
              </a:rPr>
              <a:t>Switchboard</a:t>
            </a:r>
            <a:endParaRPr lang="en-US" sz="1300" b="1" dirty="0">
              <a:latin typeface="Cambria" panose="02040503050406030204" pitchFamily="18" charset="0"/>
              <a:ea typeface="ヒラギノ角ゴ Pro W3" pitchFamily="-65" charset="-128"/>
              <a:cs typeface="Arial" panose="020B0604020202020204" pitchFamily="34" charset="0"/>
            </a:endParaRPr>
          </a:p>
          <a:p>
            <a:pPr marL="171450" indent="-171450">
              <a:spcBef>
                <a:spcPct val="25000"/>
              </a:spcBef>
              <a:buFont typeface="Arial" panose="020B0604020202020204" pitchFamily="34" charset="0"/>
              <a:buChar char="•"/>
            </a:pPr>
            <a:r>
              <a:rPr lang="en-US" sz="1300" b="1" dirty="0" smtClean="0">
                <a:latin typeface="Cambria" panose="02040503050406030204" pitchFamily="18" charset="0"/>
                <a:ea typeface="ヒラギノ角ゴ Pro W3" pitchFamily="-65" charset="-128"/>
                <a:cs typeface="Arial" panose="020B0604020202020204" pitchFamily="34" charset="0"/>
              </a:rPr>
              <a:t>Order </a:t>
            </a:r>
            <a:r>
              <a:rPr lang="en-US" sz="1300" b="1" dirty="0">
                <a:latin typeface="Cambria" panose="02040503050406030204" pitchFamily="18" charset="0"/>
                <a:ea typeface="ヒラギノ角ゴ Pro W3" pitchFamily="-65" charset="-128"/>
                <a:cs typeface="Arial" panose="020B0604020202020204" pitchFamily="34" charset="0"/>
              </a:rPr>
              <a:t>Processing</a:t>
            </a:r>
          </a:p>
          <a:p>
            <a:pPr marL="171450" indent="-171450">
              <a:spcBef>
                <a:spcPct val="25000"/>
              </a:spcBef>
              <a:buFont typeface="Arial" panose="020B0604020202020204" pitchFamily="34" charset="0"/>
              <a:buChar char="•"/>
            </a:pPr>
            <a:r>
              <a:rPr lang="en-US" sz="1300" b="1" dirty="0" smtClean="0">
                <a:latin typeface="Cambria" panose="02040503050406030204" pitchFamily="18" charset="0"/>
                <a:ea typeface="ヒラギノ角ゴ Pro W3" pitchFamily="-65" charset="-128"/>
                <a:cs typeface="Arial" panose="020B0604020202020204" pitchFamily="34" charset="0"/>
              </a:rPr>
              <a:t>Call </a:t>
            </a:r>
            <a:r>
              <a:rPr lang="en-US" sz="1300" b="1" dirty="0">
                <a:latin typeface="Cambria" panose="02040503050406030204" pitchFamily="18" charset="0"/>
                <a:ea typeface="ヒラギノ角ゴ Pro W3" pitchFamily="-65" charset="-128"/>
                <a:cs typeface="Arial" panose="020B0604020202020204" pitchFamily="34" charset="0"/>
              </a:rPr>
              <a:t>Centers</a:t>
            </a:r>
          </a:p>
          <a:p>
            <a:pPr marL="171450" indent="-171450">
              <a:spcBef>
                <a:spcPct val="25000"/>
              </a:spcBef>
              <a:buFont typeface="Arial" panose="020B0604020202020204" pitchFamily="34" charset="0"/>
              <a:buChar char="•"/>
            </a:pPr>
            <a:r>
              <a:rPr lang="en-US" sz="1300" b="1" dirty="0" smtClean="0">
                <a:latin typeface="Cambria" panose="02040503050406030204" pitchFamily="18" charset="0"/>
                <a:ea typeface="ヒラギノ角ゴ Pro W3" pitchFamily="-65" charset="-128"/>
                <a:cs typeface="Arial" panose="020B0604020202020204" pitchFamily="34" charset="0"/>
              </a:rPr>
              <a:t>Help </a:t>
            </a:r>
            <a:r>
              <a:rPr lang="en-US" sz="1300" b="1" dirty="0">
                <a:latin typeface="Cambria" panose="02040503050406030204" pitchFamily="18" charset="0"/>
                <a:ea typeface="ヒラギノ角ゴ Pro W3" pitchFamily="-65" charset="-128"/>
                <a:cs typeface="Arial" panose="020B0604020202020204" pitchFamily="34" charset="0"/>
              </a:rPr>
              <a:t>Desk Support</a:t>
            </a:r>
          </a:p>
        </p:txBody>
      </p:sp>
      <p:sp>
        <p:nvSpPr>
          <p:cNvPr id="18" name="Text Box 23"/>
          <p:cNvSpPr txBox="1">
            <a:spLocks noChangeArrowheads="1"/>
          </p:cNvSpPr>
          <p:nvPr/>
        </p:nvSpPr>
        <p:spPr bwMode="auto">
          <a:xfrm>
            <a:off x="2272838" y="2253960"/>
            <a:ext cx="2247900" cy="1242648"/>
          </a:xfrm>
          <a:prstGeom prst="rect">
            <a:avLst/>
          </a:prstGeom>
          <a:noFill/>
          <a:ln w="9525">
            <a:noFill/>
            <a:miter lim="800000"/>
            <a:headEnd/>
            <a:tailEnd/>
          </a:ln>
        </p:spPr>
        <p:txBody>
          <a:bodyPr wrap="square">
            <a:spAutoFit/>
          </a:bodyPr>
          <a:lstStyle/>
          <a:p>
            <a:pPr marL="171450" indent="-171450">
              <a:spcBef>
                <a:spcPct val="25000"/>
              </a:spcBef>
              <a:buFont typeface="Arial" panose="020B0604020202020204" pitchFamily="34" charset="0"/>
              <a:buChar char="•"/>
            </a:pPr>
            <a:r>
              <a:rPr lang="en-US" sz="1300" b="1" dirty="0" smtClean="0">
                <a:latin typeface="Cambria" panose="02040503050406030204" pitchFamily="18" charset="0"/>
                <a:ea typeface="ヒラギノ角ゴ Pro W3" pitchFamily="-65" charset="-128"/>
                <a:cs typeface="Arial" panose="020B0604020202020204" pitchFamily="34" charset="0"/>
              </a:rPr>
              <a:t>Warehousing </a:t>
            </a:r>
            <a:r>
              <a:rPr lang="en-US" sz="1300" b="1" dirty="0">
                <a:latin typeface="Cambria" panose="02040503050406030204" pitchFamily="18" charset="0"/>
                <a:ea typeface="ヒラギノ角ゴ Pro W3" pitchFamily="-65" charset="-128"/>
                <a:cs typeface="Arial" panose="020B0604020202020204" pitchFamily="34" charset="0"/>
              </a:rPr>
              <a:t>and Distribution</a:t>
            </a:r>
          </a:p>
          <a:p>
            <a:pPr marL="171450" indent="-171450">
              <a:spcBef>
                <a:spcPct val="25000"/>
              </a:spcBef>
              <a:buFont typeface="Arial" panose="020B0604020202020204" pitchFamily="34" charset="0"/>
              <a:buChar char="•"/>
            </a:pPr>
            <a:r>
              <a:rPr lang="en-US" sz="1300" b="1" dirty="0" smtClean="0">
                <a:latin typeface="Cambria" panose="02040503050406030204" pitchFamily="18" charset="0"/>
                <a:ea typeface="ヒラギノ角ゴ Pro W3" pitchFamily="-65" charset="-128"/>
                <a:cs typeface="Arial" panose="020B0604020202020204" pitchFamily="34" charset="0"/>
              </a:rPr>
              <a:t>Kitting </a:t>
            </a:r>
            <a:r>
              <a:rPr lang="en-US" sz="1300" b="1" dirty="0">
                <a:latin typeface="Cambria" panose="02040503050406030204" pitchFamily="18" charset="0"/>
                <a:ea typeface="ヒラギノ角ゴ Pro W3" pitchFamily="-65" charset="-128"/>
                <a:cs typeface="Arial" panose="020B0604020202020204" pitchFamily="34" charset="0"/>
              </a:rPr>
              <a:t>and Assembly</a:t>
            </a:r>
          </a:p>
          <a:p>
            <a:pPr marL="171450" indent="-171450">
              <a:spcBef>
                <a:spcPct val="25000"/>
              </a:spcBef>
              <a:buFont typeface="Arial" panose="020B0604020202020204" pitchFamily="34" charset="0"/>
              <a:buChar char="•"/>
            </a:pPr>
            <a:r>
              <a:rPr lang="en-US" sz="1300" b="1" dirty="0" smtClean="0">
                <a:latin typeface="Cambria" panose="02040503050406030204" pitchFamily="18" charset="0"/>
                <a:ea typeface="ヒラギノ角ゴ Pro W3" pitchFamily="-65" charset="-128"/>
                <a:cs typeface="Arial" panose="020B0604020202020204" pitchFamily="34" charset="0"/>
              </a:rPr>
              <a:t>Package </a:t>
            </a:r>
            <a:r>
              <a:rPr lang="en-US" sz="1300" b="1" dirty="0">
                <a:latin typeface="Cambria" panose="02040503050406030204" pitchFamily="18" charset="0"/>
                <a:ea typeface="ヒラギノ角ゴ Pro W3" pitchFamily="-65" charset="-128"/>
                <a:cs typeface="Arial" panose="020B0604020202020204" pitchFamily="34" charset="0"/>
              </a:rPr>
              <a:t>Reclamation</a:t>
            </a:r>
          </a:p>
          <a:p>
            <a:pPr marL="171450" indent="-171450">
              <a:spcBef>
                <a:spcPct val="25000"/>
              </a:spcBef>
              <a:buFont typeface="Arial" panose="020B0604020202020204" pitchFamily="34" charset="0"/>
              <a:buChar char="•"/>
            </a:pPr>
            <a:r>
              <a:rPr lang="en-US" sz="1300" b="1" dirty="0" smtClean="0">
                <a:latin typeface="Cambria" panose="02040503050406030204" pitchFamily="18" charset="0"/>
                <a:ea typeface="ヒラギノ角ゴ Pro W3" pitchFamily="-65" charset="-128"/>
                <a:cs typeface="Arial" panose="020B0604020202020204" pitchFamily="34" charset="0"/>
              </a:rPr>
              <a:t>Parts </a:t>
            </a:r>
            <a:r>
              <a:rPr lang="en-US" sz="1300" b="1" dirty="0">
                <a:latin typeface="Cambria" panose="02040503050406030204" pitchFamily="18" charset="0"/>
                <a:ea typeface="ヒラギノ角ゴ Pro W3" pitchFamily="-65" charset="-128"/>
                <a:cs typeface="Arial" panose="020B0604020202020204" pitchFamily="34" charset="0"/>
              </a:rPr>
              <a:t>Machining</a:t>
            </a:r>
          </a:p>
        </p:txBody>
      </p:sp>
      <p:sp>
        <p:nvSpPr>
          <p:cNvPr id="19" name="Text Box 21"/>
          <p:cNvSpPr txBox="1">
            <a:spLocks noChangeArrowheads="1"/>
          </p:cNvSpPr>
          <p:nvPr/>
        </p:nvSpPr>
        <p:spPr bwMode="auto">
          <a:xfrm>
            <a:off x="4482638" y="2187285"/>
            <a:ext cx="2527762" cy="2422971"/>
          </a:xfrm>
          <a:prstGeom prst="rect">
            <a:avLst/>
          </a:prstGeom>
          <a:noFill/>
          <a:ln w="9525">
            <a:noFill/>
            <a:miter lim="800000"/>
            <a:headEnd/>
            <a:tailEnd/>
          </a:ln>
        </p:spPr>
        <p:txBody>
          <a:bodyPr wrap="square">
            <a:spAutoFit/>
          </a:bodyPr>
          <a:lstStyle/>
          <a:p>
            <a:pPr marL="171450" indent="-171450">
              <a:lnSpc>
                <a:spcPct val="90000"/>
              </a:lnSpc>
              <a:spcBef>
                <a:spcPct val="25000"/>
              </a:spcBef>
              <a:buFont typeface="Arial" panose="020B0604020202020204" pitchFamily="34" charset="0"/>
              <a:buChar char="•"/>
              <a:defRPr/>
            </a:pPr>
            <a:r>
              <a:rPr lang="en-US" sz="1300" b="1" dirty="0" smtClean="0">
                <a:latin typeface="Cambria" panose="02040503050406030204" pitchFamily="18" charset="0"/>
                <a:ea typeface="ヒラギノ角ゴ Pro W3" pitchFamily="-65" charset="-128"/>
                <a:cs typeface="Arial" panose="020B0604020202020204" pitchFamily="34" charset="0"/>
              </a:rPr>
              <a:t>General </a:t>
            </a:r>
            <a:r>
              <a:rPr lang="en-US" sz="1300" b="1" dirty="0">
                <a:latin typeface="Cambria" panose="02040503050406030204" pitchFamily="18" charset="0"/>
                <a:ea typeface="ヒラギノ角ゴ Pro W3" pitchFamily="-65" charset="-128"/>
                <a:cs typeface="Arial" panose="020B0604020202020204" pitchFamily="34" charset="0"/>
              </a:rPr>
              <a:t>Clerical Services</a:t>
            </a:r>
          </a:p>
          <a:p>
            <a:pPr marL="171450" indent="-171450">
              <a:lnSpc>
                <a:spcPct val="90000"/>
              </a:lnSpc>
              <a:spcBef>
                <a:spcPct val="25000"/>
              </a:spcBef>
              <a:buFont typeface="Arial" panose="020B0604020202020204" pitchFamily="34" charset="0"/>
              <a:buChar char="•"/>
              <a:defRPr/>
            </a:pPr>
            <a:r>
              <a:rPr lang="en-US" sz="1300" b="1" dirty="0" smtClean="0">
                <a:latin typeface="Cambria" panose="02040503050406030204" pitchFamily="18" charset="0"/>
                <a:ea typeface="ヒラギノ角ゴ Pro W3" pitchFamily="-65" charset="-128"/>
                <a:cs typeface="Arial" panose="020B0604020202020204" pitchFamily="34" charset="0"/>
              </a:rPr>
              <a:t>Mail </a:t>
            </a:r>
            <a:r>
              <a:rPr lang="en-US" sz="1300" b="1" dirty="0">
                <a:latin typeface="Cambria" panose="02040503050406030204" pitchFamily="18" charset="0"/>
                <a:ea typeface="ヒラギノ角ゴ Pro W3" pitchFamily="-65" charset="-128"/>
                <a:cs typeface="Arial" panose="020B0604020202020204" pitchFamily="34" charset="0"/>
              </a:rPr>
              <a:t>Management Support Services</a:t>
            </a:r>
          </a:p>
          <a:p>
            <a:pPr marL="171450" indent="-171450">
              <a:lnSpc>
                <a:spcPct val="90000"/>
              </a:lnSpc>
              <a:spcBef>
                <a:spcPct val="25000"/>
              </a:spcBef>
              <a:buFont typeface="Arial" panose="020B0604020202020204" pitchFamily="34" charset="0"/>
              <a:buChar char="•"/>
              <a:defRPr/>
            </a:pPr>
            <a:r>
              <a:rPr lang="en-US" sz="1300" b="1" dirty="0" smtClean="0">
                <a:latin typeface="Cambria" panose="02040503050406030204" pitchFamily="18" charset="0"/>
                <a:ea typeface="ヒラギノ角ゴ Pro W3" pitchFamily="-65" charset="-128"/>
                <a:cs typeface="Arial" panose="020B0604020202020204" pitchFamily="34" charset="0"/>
              </a:rPr>
              <a:t>Transcription </a:t>
            </a:r>
            <a:r>
              <a:rPr lang="en-US" sz="1300" b="1" dirty="0">
                <a:latin typeface="Cambria" panose="02040503050406030204" pitchFamily="18" charset="0"/>
                <a:ea typeface="ヒラギノ角ゴ Pro W3" pitchFamily="-65" charset="-128"/>
                <a:cs typeface="Arial" panose="020B0604020202020204" pitchFamily="34" charset="0"/>
              </a:rPr>
              <a:t>Services</a:t>
            </a:r>
          </a:p>
          <a:p>
            <a:pPr marL="171450" indent="-171450">
              <a:lnSpc>
                <a:spcPct val="90000"/>
              </a:lnSpc>
              <a:spcBef>
                <a:spcPct val="25000"/>
              </a:spcBef>
              <a:buFont typeface="Arial" panose="020B0604020202020204" pitchFamily="34" charset="0"/>
              <a:buChar char="•"/>
              <a:defRPr/>
            </a:pPr>
            <a:r>
              <a:rPr lang="en-US" sz="1300" b="1" dirty="0" smtClean="0">
                <a:latin typeface="Cambria" panose="02040503050406030204" pitchFamily="18" charset="0"/>
                <a:ea typeface="ヒラギノ角ゴ Pro W3" pitchFamily="-65" charset="-128"/>
                <a:cs typeface="Arial" panose="020B0604020202020204" pitchFamily="34" charset="0"/>
              </a:rPr>
              <a:t>Document </a:t>
            </a:r>
            <a:r>
              <a:rPr lang="en-US" sz="1300" b="1" dirty="0">
                <a:latin typeface="Cambria" panose="02040503050406030204" pitchFamily="18" charset="0"/>
                <a:ea typeface="ヒラギノ角ゴ Pro W3" pitchFamily="-65" charset="-128"/>
                <a:cs typeface="Arial" panose="020B0604020202020204" pitchFamily="34" charset="0"/>
              </a:rPr>
              <a:t>Conversion/Digital Imaging</a:t>
            </a:r>
          </a:p>
          <a:p>
            <a:pPr marL="171450" indent="-171450">
              <a:lnSpc>
                <a:spcPct val="90000"/>
              </a:lnSpc>
              <a:spcBef>
                <a:spcPct val="25000"/>
              </a:spcBef>
              <a:buFont typeface="Arial" panose="020B0604020202020204" pitchFamily="34" charset="0"/>
              <a:buChar char="•"/>
              <a:defRPr/>
            </a:pPr>
            <a:r>
              <a:rPr lang="en-US" sz="1300" b="1" dirty="0" smtClean="0">
                <a:latin typeface="Cambria" panose="02040503050406030204" pitchFamily="18" charset="0"/>
                <a:ea typeface="ヒラギノ角ゴ Pro W3" pitchFamily="-65" charset="-128"/>
                <a:cs typeface="Arial" panose="020B0604020202020204" pitchFamily="34" charset="0"/>
              </a:rPr>
              <a:t>Document </a:t>
            </a:r>
            <a:r>
              <a:rPr lang="en-US" sz="1300" b="1" dirty="0">
                <a:latin typeface="Cambria" panose="02040503050406030204" pitchFamily="18" charset="0"/>
                <a:ea typeface="ヒラギノ角ゴ Pro W3" pitchFamily="-65" charset="-128"/>
                <a:cs typeface="Arial" panose="020B0604020202020204" pitchFamily="34" charset="0"/>
              </a:rPr>
              <a:t>Destruction</a:t>
            </a:r>
          </a:p>
          <a:p>
            <a:pPr marL="171450" indent="-171450">
              <a:lnSpc>
                <a:spcPct val="90000"/>
              </a:lnSpc>
              <a:spcBef>
                <a:spcPct val="25000"/>
              </a:spcBef>
              <a:buFont typeface="Arial" panose="020B0604020202020204" pitchFamily="34" charset="0"/>
              <a:buChar char="•"/>
              <a:defRPr/>
            </a:pPr>
            <a:r>
              <a:rPr lang="en-US" sz="1300" b="1" dirty="0" smtClean="0">
                <a:latin typeface="Cambria" panose="02040503050406030204" pitchFamily="18" charset="0"/>
                <a:ea typeface="ヒラギノ角ゴ Pro W3" pitchFamily="-65" charset="-128"/>
                <a:cs typeface="Arial" panose="020B0604020202020204" pitchFamily="34" charset="0"/>
              </a:rPr>
              <a:t>Data </a:t>
            </a:r>
            <a:r>
              <a:rPr lang="en-US" sz="1300" b="1" dirty="0">
                <a:latin typeface="Cambria" panose="02040503050406030204" pitchFamily="18" charset="0"/>
                <a:ea typeface="ヒラギノ角ゴ Pro W3" pitchFamily="-65" charset="-128"/>
                <a:cs typeface="Arial" panose="020B0604020202020204" pitchFamily="34" charset="0"/>
              </a:rPr>
              <a:t>Entry</a:t>
            </a:r>
          </a:p>
          <a:p>
            <a:pPr marL="171450" indent="-171450">
              <a:lnSpc>
                <a:spcPct val="90000"/>
              </a:lnSpc>
              <a:spcBef>
                <a:spcPct val="25000"/>
              </a:spcBef>
              <a:buFont typeface="Arial" panose="020B0604020202020204" pitchFamily="34" charset="0"/>
              <a:buChar char="•"/>
              <a:defRPr/>
            </a:pPr>
            <a:r>
              <a:rPr lang="en-US" sz="1300" b="1" dirty="0" smtClean="0">
                <a:latin typeface="Cambria" panose="02040503050406030204" pitchFamily="18" charset="0"/>
                <a:ea typeface="ヒラギノ角ゴ Pro W3" pitchFamily="-65" charset="-128"/>
                <a:cs typeface="Arial" panose="020B0604020202020204" pitchFamily="34" charset="0"/>
              </a:rPr>
              <a:t>Copy </a:t>
            </a:r>
            <a:r>
              <a:rPr lang="en-US" sz="1300" b="1" dirty="0">
                <a:latin typeface="Cambria" panose="02040503050406030204" pitchFamily="18" charset="0"/>
                <a:ea typeface="ヒラギノ角ゴ Pro W3" pitchFamily="-65" charset="-128"/>
                <a:cs typeface="Arial" panose="020B0604020202020204" pitchFamily="34" charset="0"/>
              </a:rPr>
              <a:t>Center Operations</a:t>
            </a:r>
          </a:p>
          <a:p>
            <a:pPr marL="171450" indent="-171450">
              <a:lnSpc>
                <a:spcPct val="90000"/>
              </a:lnSpc>
              <a:spcBef>
                <a:spcPct val="25000"/>
              </a:spcBef>
              <a:buFont typeface="Arial" panose="020B0604020202020204" pitchFamily="34" charset="0"/>
              <a:buChar char="•"/>
              <a:defRPr/>
            </a:pPr>
            <a:r>
              <a:rPr lang="en-US" sz="1300" b="1" dirty="0" smtClean="0">
                <a:latin typeface="Cambria" panose="02040503050406030204" pitchFamily="18" charset="0"/>
                <a:ea typeface="ヒラギノ角ゴ Pro W3" pitchFamily="-65" charset="-128"/>
                <a:cs typeface="Arial" panose="020B0604020202020204" pitchFamily="34" charset="0"/>
              </a:rPr>
              <a:t>Section </a:t>
            </a:r>
            <a:r>
              <a:rPr lang="en-US" sz="1300" b="1" dirty="0">
                <a:latin typeface="Cambria" panose="02040503050406030204" pitchFamily="18" charset="0"/>
                <a:ea typeface="ヒラギノ角ゴ Pro W3" pitchFamily="-65" charset="-128"/>
                <a:cs typeface="Arial" panose="020B0604020202020204" pitchFamily="34" charset="0"/>
              </a:rPr>
              <a:t>508 Assurance Service</a:t>
            </a:r>
          </a:p>
        </p:txBody>
      </p:sp>
      <p:sp>
        <p:nvSpPr>
          <p:cNvPr id="20" name="Rectangle 18"/>
          <p:cNvSpPr>
            <a:spLocks noChangeArrowheads="1"/>
          </p:cNvSpPr>
          <p:nvPr/>
        </p:nvSpPr>
        <p:spPr bwMode="auto">
          <a:xfrm>
            <a:off x="6921038" y="2207923"/>
            <a:ext cx="2108662" cy="1952842"/>
          </a:xfrm>
          <a:prstGeom prst="rect">
            <a:avLst/>
          </a:prstGeom>
          <a:noFill/>
          <a:ln w="9525">
            <a:noFill/>
            <a:miter lim="800000"/>
            <a:headEnd/>
            <a:tailEnd/>
          </a:ln>
        </p:spPr>
        <p:txBody>
          <a:bodyPr wrap="square">
            <a:spAutoFit/>
          </a:bodyPr>
          <a:lstStyle/>
          <a:p>
            <a:pPr marL="171450" lvl="1" indent="-171450">
              <a:lnSpc>
                <a:spcPct val="95000"/>
              </a:lnSpc>
              <a:spcBef>
                <a:spcPct val="25000"/>
              </a:spcBef>
              <a:buFont typeface="Arial" panose="020B0604020202020204" pitchFamily="34" charset="0"/>
              <a:buChar char="•"/>
            </a:pPr>
            <a:r>
              <a:rPr lang="en-US" sz="1300" b="1" dirty="0" smtClean="0">
                <a:latin typeface="Cambria" panose="02040503050406030204" pitchFamily="18" charset="0"/>
                <a:ea typeface="ヒラギノ角ゴ Pro W3" pitchFamily="-65" charset="-128"/>
                <a:cs typeface="Arial" panose="020B0604020202020204" pitchFamily="34" charset="0"/>
              </a:rPr>
              <a:t>Prepare </a:t>
            </a:r>
            <a:r>
              <a:rPr lang="en-US" sz="1300" b="1" dirty="0">
                <a:latin typeface="Cambria" panose="02040503050406030204" pitchFamily="18" charset="0"/>
                <a:ea typeface="ヒラギノ角ゴ Pro W3" pitchFamily="-65" charset="-128"/>
                <a:cs typeface="Arial" panose="020B0604020202020204" pitchFamily="34" charset="0"/>
              </a:rPr>
              <a:t>“ready to close” contract file</a:t>
            </a:r>
          </a:p>
          <a:p>
            <a:pPr marL="171450" lvl="1" indent="-171450">
              <a:lnSpc>
                <a:spcPct val="95000"/>
              </a:lnSpc>
              <a:spcBef>
                <a:spcPct val="25000"/>
              </a:spcBef>
              <a:buFont typeface="Arial" panose="020B0604020202020204" pitchFamily="34" charset="0"/>
              <a:buChar char="•"/>
            </a:pPr>
            <a:r>
              <a:rPr lang="en-US" sz="1300" b="1" dirty="0" smtClean="0">
                <a:latin typeface="Cambria" panose="02040503050406030204" pitchFamily="18" charset="0"/>
                <a:ea typeface="ヒラギノ角ゴ Pro W3" pitchFamily="-65" charset="-128"/>
                <a:cs typeface="Arial" panose="020B0604020202020204" pitchFamily="34" charset="0"/>
              </a:rPr>
              <a:t>Administrative </a:t>
            </a:r>
            <a:r>
              <a:rPr lang="en-US" sz="1300" b="1" dirty="0">
                <a:latin typeface="Cambria" panose="02040503050406030204" pitchFamily="18" charset="0"/>
                <a:ea typeface="ヒラギノ角ゴ Pro W3" pitchFamily="-65" charset="-128"/>
                <a:cs typeface="Arial" panose="020B0604020202020204" pitchFamily="34" charset="0"/>
              </a:rPr>
              <a:t>services in support of contract closeout</a:t>
            </a:r>
          </a:p>
          <a:p>
            <a:pPr marL="171450" lvl="1" indent="-171450">
              <a:lnSpc>
                <a:spcPct val="95000"/>
              </a:lnSpc>
              <a:spcBef>
                <a:spcPct val="25000"/>
              </a:spcBef>
              <a:buFont typeface="Arial" panose="020B0604020202020204" pitchFamily="34" charset="0"/>
              <a:buChar char="•"/>
            </a:pPr>
            <a:r>
              <a:rPr lang="en-US" sz="1300" b="1" dirty="0" smtClean="0">
                <a:latin typeface="Cambria" panose="02040503050406030204" pitchFamily="18" charset="0"/>
                <a:ea typeface="ヒラギノ角ゴ Pro W3" pitchFamily="-65" charset="-128"/>
                <a:cs typeface="Arial" panose="020B0604020202020204" pitchFamily="34" charset="0"/>
              </a:rPr>
              <a:t>Prepare </a:t>
            </a:r>
            <a:r>
              <a:rPr lang="en-US" sz="1300" b="1" dirty="0">
                <a:latin typeface="Cambria" panose="02040503050406030204" pitchFamily="18" charset="0"/>
                <a:ea typeface="ヒラギノ角ゴ Pro W3" pitchFamily="-65" charset="-128"/>
                <a:cs typeface="Arial" panose="020B0604020202020204" pitchFamily="34" charset="0"/>
              </a:rPr>
              <a:t>de-obligation modifications</a:t>
            </a:r>
          </a:p>
          <a:p>
            <a:pPr marL="171450" lvl="1" indent="-171450">
              <a:lnSpc>
                <a:spcPct val="95000"/>
              </a:lnSpc>
              <a:spcBef>
                <a:spcPct val="25000"/>
              </a:spcBef>
              <a:buFont typeface="Arial" panose="020B0604020202020204" pitchFamily="34" charset="0"/>
              <a:buChar char="•"/>
            </a:pPr>
            <a:r>
              <a:rPr lang="en-US" sz="1300" b="1" dirty="0" smtClean="0">
                <a:latin typeface="Cambria" panose="02040503050406030204" pitchFamily="18" charset="0"/>
                <a:ea typeface="ヒラギノ角ゴ Pro W3" pitchFamily="-65" charset="-128"/>
                <a:cs typeface="Arial" panose="020B0604020202020204" pitchFamily="34" charset="0"/>
              </a:rPr>
              <a:t>Non-inherently </a:t>
            </a:r>
            <a:r>
              <a:rPr lang="en-US" sz="1300" b="1" dirty="0">
                <a:latin typeface="Cambria" panose="02040503050406030204" pitchFamily="18" charset="0"/>
                <a:ea typeface="ヒラギノ角ゴ Pro W3" pitchFamily="-65" charset="-128"/>
                <a:cs typeface="Arial" panose="020B0604020202020204" pitchFamily="34" charset="0"/>
              </a:rPr>
              <a:t>governmental function</a:t>
            </a:r>
          </a:p>
        </p:txBody>
      </p:sp>
      <p:pic>
        <p:nvPicPr>
          <p:cNvPr id="25" name="Picture 24" descr="martin081030NISH_3138small"/>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9738" y="3605239"/>
            <a:ext cx="1514475" cy="1937683"/>
          </a:xfrm>
          <a:prstGeom prst="rect">
            <a:avLst/>
          </a:prstGeom>
          <a:noFill/>
          <a:ln w="76200">
            <a:noFill/>
            <a:miter lim="800000"/>
            <a:headEnd/>
            <a:tailEnd/>
          </a:ln>
          <a:effectLst>
            <a:outerShdw blurRad="50800" dist="38100" dir="8100000" algn="tr" rotWithShape="0">
              <a:prstClr val="black">
                <a:alpha val="40000"/>
              </a:prstClr>
            </a:outerShdw>
          </a:effectLst>
          <a:scene3d>
            <a:camera prst="isometricOffAxis1Right"/>
            <a:lightRig rig="threePt" dir="t"/>
          </a:scene3d>
          <a:sp3d>
            <a:bevelT/>
          </a:sp3d>
        </p:spPr>
      </p:pic>
      <p:pic>
        <p:nvPicPr>
          <p:cNvPr id="26" name="Picture 25" descr="IMG_0150(2).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7313" y="3778250"/>
            <a:ext cx="1698625" cy="1666875"/>
          </a:xfrm>
          <a:prstGeom prst="rect">
            <a:avLst/>
          </a:prstGeom>
          <a:noFill/>
          <a:ln w="76200">
            <a:noFill/>
          </a:ln>
          <a:effectLst>
            <a:outerShdw blurRad="50800" dist="38100" dir="13500000" algn="b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27" name="Picture 26"/>
          <p:cNvPicPr/>
          <p:nvPr/>
        </p:nvPicPr>
        <p:blipFill rotWithShape="1">
          <a:blip r:embed="rId4" cstate="screen">
            <a:extLst>
              <a:ext uri="{28A0092B-C50C-407E-A947-70E740481C1C}">
                <a14:useLocalDpi xmlns:a14="http://schemas.microsoft.com/office/drawing/2010/main"/>
              </a:ext>
            </a:extLst>
          </a:blip>
          <a:srcRect/>
          <a:stretch/>
        </p:blipFill>
        <p:spPr>
          <a:xfrm>
            <a:off x="4901738" y="4611645"/>
            <a:ext cx="1609724" cy="1290680"/>
          </a:xfrm>
          <a:prstGeom prst="rect">
            <a:avLst/>
          </a:prstGeom>
          <a:ln w="76200">
            <a:noFill/>
          </a:ln>
          <a:effectLst>
            <a:outerShdw blurRad="50800" dist="38100" dir="18900000" algn="bl" rotWithShape="0">
              <a:prstClr val="black">
                <a:alpha val="40000"/>
              </a:prstClr>
            </a:outerShdw>
          </a:effectLst>
          <a:scene3d>
            <a:camera prst="orthographicFront"/>
            <a:lightRig rig="threePt" dir="t"/>
          </a:scene3d>
          <a:sp3d>
            <a:bevelT/>
          </a:sp3d>
        </p:spPr>
      </p:pic>
      <p:pic>
        <p:nvPicPr>
          <p:cNvPr id="28" name="Picture 27"/>
          <p:cNvPicPr/>
          <p:nvPr/>
        </p:nvPicPr>
        <p:blipFill rotWithShape="1">
          <a:blip r:embed="rId5" cstate="screen">
            <a:extLst>
              <a:ext uri="{28A0092B-C50C-407E-A947-70E740481C1C}">
                <a14:useLocalDpi xmlns:a14="http://schemas.microsoft.com/office/drawing/2010/main"/>
              </a:ext>
            </a:extLst>
          </a:blip>
          <a:srcRect/>
          <a:stretch/>
        </p:blipFill>
        <p:spPr>
          <a:xfrm>
            <a:off x="7010400" y="4334549"/>
            <a:ext cx="1676400" cy="1415376"/>
          </a:xfrm>
          <a:prstGeom prst="rect">
            <a:avLst/>
          </a:prstGeom>
          <a:ln w="76200">
            <a:noFill/>
          </a:ln>
          <a:effectLst>
            <a:outerShdw blurRad="50800" dist="38100" algn="l" rotWithShape="0">
              <a:prstClr val="black">
                <a:alpha val="40000"/>
              </a:prstClr>
            </a:outerShdw>
          </a:effectLst>
          <a:scene3d>
            <a:camera prst="isometricOffAxis2Left"/>
            <a:lightRig rig="threePt" dir="t"/>
          </a:scene3d>
          <a:sp3d>
            <a:bevelT/>
          </a:sp3d>
        </p:spPr>
      </p:pic>
      <p:sp>
        <p:nvSpPr>
          <p:cNvPr id="29" name="Line 25"/>
          <p:cNvSpPr>
            <a:spLocks noChangeShapeType="1"/>
          </p:cNvSpPr>
          <p:nvPr/>
        </p:nvSpPr>
        <p:spPr bwMode="auto">
          <a:xfrm flipV="1">
            <a:off x="4419600" y="1520825"/>
            <a:ext cx="307848" cy="0"/>
          </a:xfrm>
          <a:prstGeom prst="line">
            <a:avLst/>
          </a:prstGeom>
          <a:noFill/>
          <a:ln w="76200">
            <a:solidFill>
              <a:schemeClr val="tx1"/>
            </a:solidFill>
            <a:round/>
            <a:headEnd/>
            <a:tailEnd type="triangle" w="med" len="med"/>
          </a:ln>
        </p:spPr>
        <p:txBody>
          <a:bodyPr/>
          <a:lstStyle/>
          <a:p>
            <a:endParaRPr lang="en-US" dirty="0"/>
          </a:p>
        </p:txBody>
      </p:sp>
      <p:sp>
        <p:nvSpPr>
          <p:cNvPr id="30" name="Line 25"/>
          <p:cNvSpPr>
            <a:spLocks noChangeShapeType="1"/>
          </p:cNvSpPr>
          <p:nvPr/>
        </p:nvSpPr>
        <p:spPr bwMode="auto">
          <a:xfrm flipV="1">
            <a:off x="6629400" y="1520825"/>
            <a:ext cx="307848" cy="0"/>
          </a:xfrm>
          <a:prstGeom prst="line">
            <a:avLst/>
          </a:prstGeom>
          <a:noFill/>
          <a:ln w="76200">
            <a:solidFill>
              <a:schemeClr val="tx1"/>
            </a:solidFill>
            <a:round/>
            <a:headEnd/>
            <a:tailEnd type="triangle" w="med" len="med"/>
          </a:ln>
        </p:spPr>
        <p:txBody>
          <a:bodyPr/>
          <a:lstStyle/>
          <a:p>
            <a:endParaRPr lang="en-US" dirty="0"/>
          </a:p>
        </p:txBody>
      </p:sp>
    </p:spTree>
    <p:extLst>
      <p:ext uri="{BB962C8B-B14F-4D97-AF65-F5344CB8AC3E}">
        <p14:creationId xmlns:p14="http://schemas.microsoft.com/office/powerpoint/2010/main" val="715042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How we do it . . . or getting rid of the myths about blindness</a:t>
            </a:r>
            <a:endParaRPr lang="en-US" dirty="0"/>
          </a:p>
        </p:txBody>
      </p:sp>
      <p:sp>
        <p:nvSpPr>
          <p:cNvPr id="6"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19</a:t>
            </a:fld>
            <a:endParaRPr lang="en-US" dirty="0"/>
          </a:p>
        </p:txBody>
      </p:sp>
      <p:sp>
        <p:nvSpPr>
          <p:cNvPr id="3" name="Content Placeholder 2"/>
          <p:cNvSpPr>
            <a:spLocks noGrp="1"/>
          </p:cNvSpPr>
          <p:nvPr>
            <p:ph sz="quarter" idx="11"/>
          </p:nvPr>
        </p:nvSpPr>
        <p:spPr>
          <a:xfrm>
            <a:off x="463550" y="1979612"/>
            <a:ext cx="8223250" cy="4268788"/>
          </a:xfrm>
        </p:spPr>
        <p:txBody>
          <a:bodyPr>
            <a:noAutofit/>
          </a:bodyPr>
          <a:lstStyle/>
          <a:p>
            <a:pPr>
              <a:spcBef>
                <a:spcPts val="0"/>
              </a:spcBef>
              <a:spcAft>
                <a:spcPts val="600"/>
              </a:spcAft>
            </a:pPr>
            <a:r>
              <a:rPr lang="en-US" sz="3200" dirty="0">
                <a:latin typeface="Cambria" pitchFamily="18" charset="0"/>
              </a:rPr>
              <a:t>“No Fear”  technology levels the playing field</a:t>
            </a:r>
          </a:p>
          <a:p>
            <a:pPr lvl="1">
              <a:spcBef>
                <a:spcPts val="0"/>
              </a:spcBef>
              <a:spcAft>
                <a:spcPts val="600"/>
              </a:spcAft>
            </a:pPr>
            <a:r>
              <a:rPr lang="en-US" sz="2600" dirty="0">
                <a:latin typeface="Cambria" pitchFamily="18" charset="0"/>
              </a:rPr>
              <a:t>NIB provides necessary expertise to remediate customer technology</a:t>
            </a:r>
          </a:p>
          <a:p>
            <a:pPr lvl="1">
              <a:spcBef>
                <a:spcPts val="0"/>
              </a:spcBef>
              <a:spcAft>
                <a:spcPts val="600"/>
              </a:spcAft>
            </a:pPr>
            <a:r>
              <a:rPr lang="en-US" sz="2600" dirty="0">
                <a:latin typeface="Cambria" pitchFamily="18" charset="0"/>
              </a:rPr>
              <a:t>Screen/text readers</a:t>
            </a:r>
          </a:p>
          <a:p>
            <a:pPr lvl="1">
              <a:spcBef>
                <a:spcPts val="0"/>
              </a:spcBef>
              <a:spcAft>
                <a:spcPts val="600"/>
              </a:spcAft>
            </a:pPr>
            <a:r>
              <a:rPr lang="en-US" sz="2600" dirty="0">
                <a:latin typeface="Cambria" pitchFamily="18" charset="0"/>
              </a:rPr>
              <a:t>PC or server based</a:t>
            </a:r>
          </a:p>
          <a:p>
            <a:pPr lvl="1">
              <a:spcBef>
                <a:spcPts val="0"/>
              </a:spcBef>
              <a:spcAft>
                <a:spcPts val="600"/>
              </a:spcAft>
            </a:pPr>
            <a:r>
              <a:rPr lang="en-US" sz="2600" dirty="0">
                <a:latin typeface="Cambria" pitchFamily="18" charset="0"/>
              </a:rPr>
              <a:t>Dual use Headphones</a:t>
            </a:r>
          </a:p>
          <a:p>
            <a:pPr lvl="1">
              <a:spcBef>
                <a:spcPts val="0"/>
              </a:spcBef>
              <a:spcAft>
                <a:spcPts val="600"/>
              </a:spcAft>
            </a:pPr>
            <a:r>
              <a:rPr lang="en-US" sz="2600" dirty="0">
                <a:latin typeface="Cambria" pitchFamily="18" charset="0"/>
              </a:rPr>
              <a:t>Mobility Skills</a:t>
            </a:r>
          </a:p>
          <a:p>
            <a:pPr lvl="1">
              <a:spcBef>
                <a:spcPts val="0"/>
              </a:spcBef>
              <a:spcAft>
                <a:spcPts val="600"/>
              </a:spcAft>
            </a:pPr>
            <a:r>
              <a:rPr lang="en-US" sz="2600" dirty="0">
                <a:latin typeface="Cambria" pitchFamily="18" charset="0"/>
              </a:rPr>
              <a:t>Job Ready Testing</a:t>
            </a:r>
          </a:p>
          <a:p>
            <a:pPr lvl="1">
              <a:spcBef>
                <a:spcPts val="0"/>
              </a:spcBef>
              <a:spcAft>
                <a:spcPts val="600"/>
              </a:spcAft>
            </a:pPr>
            <a:r>
              <a:rPr lang="en-US" sz="2600" dirty="0">
                <a:latin typeface="Cambria" pitchFamily="18" charset="0"/>
              </a:rPr>
              <a:t>Workplace blindness awareness </a:t>
            </a:r>
            <a:r>
              <a:rPr lang="en-US" sz="2600" dirty="0" smtClean="0">
                <a:latin typeface="Cambria" pitchFamily="18" charset="0"/>
              </a:rPr>
              <a:t>training</a:t>
            </a:r>
            <a:endParaRPr lang="en-US" sz="2600" dirty="0">
              <a:latin typeface="Cambria" pitchFamily="18" charset="0"/>
            </a:endParaRPr>
          </a:p>
        </p:txBody>
      </p:sp>
    </p:spTree>
    <p:extLst>
      <p:ext uri="{BB962C8B-B14F-4D97-AF65-F5344CB8AC3E}">
        <p14:creationId xmlns:p14="http://schemas.microsoft.com/office/powerpoint/2010/main" val="1219042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tx1"/>
                </a:solidFill>
              </a:rPr>
              <a:t>U.S. </a:t>
            </a:r>
            <a:r>
              <a:rPr lang="en-US" dirty="0" err="1">
                <a:solidFill>
                  <a:schemeClr val="tx1"/>
                </a:solidFill>
              </a:rPr>
              <a:t>AbilityOne</a:t>
            </a:r>
            <a:r>
              <a:rPr lang="en-US" dirty="0">
                <a:solidFill>
                  <a:schemeClr val="tx1"/>
                </a:solidFill>
              </a:rPr>
              <a:t> Commission</a:t>
            </a:r>
          </a:p>
        </p:txBody>
      </p:sp>
      <p:sp>
        <p:nvSpPr>
          <p:cNvPr id="5" name="Content Placeholder 4"/>
          <p:cNvSpPr>
            <a:spLocks noGrp="1"/>
          </p:cNvSpPr>
          <p:nvPr>
            <p:ph sz="quarter" idx="10"/>
          </p:nvPr>
        </p:nvSpPr>
        <p:spPr>
          <a:prstGeom prst="rect">
            <a:avLst/>
          </a:prstGeom>
        </p:spPr>
        <p:txBody>
          <a:bodyPr/>
          <a:lstStyle/>
          <a:p>
            <a:pPr marL="0" indent="0">
              <a:spcAft>
                <a:spcPts val="600"/>
              </a:spcAft>
              <a:buNone/>
            </a:pPr>
            <a:r>
              <a:rPr lang="en-US" dirty="0">
                <a:solidFill>
                  <a:schemeClr val="tx2"/>
                </a:solidFill>
              </a:rPr>
              <a:t>Nancy Myrick</a:t>
            </a:r>
          </a:p>
          <a:p>
            <a:pPr marL="0" indent="0" algn="ctr">
              <a:buNone/>
            </a:pPr>
            <a:endParaRPr lang="en-US" b="1" dirty="0">
              <a:latin typeface="Cambria" panose="02040503050406030204" pitchFamily="18" charset="0"/>
              <a:cs typeface="Arial" panose="020B0604020202020204" pitchFamily="34" charset="0"/>
            </a:endParaRPr>
          </a:p>
        </p:txBody>
      </p:sp>
      <p:sp>
        <p:nvSpPr>
          <p:cNvPr id="3" name="Slide Number Placeholder 5"/>
          <p:cNvSpPr>
            <a:spLocks noGrp="1"/>
          </p:cNvSpPr>
          <p:nvPr>
            <p:ph type="sldNum" sz="quarter" idx="4294967295"/>
          </p:nvPr>
        </p:nvSpPr>
        <p:spPr>
          <a:xfrm>
            <a:off x="7010400" y="6356350"/>
            <a:ext cx="2133600" cy="365125"/>
          </a:xfrm>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2</a:t>
            </a:fld>
            <a:endParaRPr lang="en-US" dirty="0"/>
          </a:p>
        </p:txBody>
      </p:sp>
    </p:spTree>
    <p:extLst>
      <p:ext uri="{BB962C8B-B14F-4D97-AF65-F5344CB8AC3E}">
        <p14:creationId xmlns:p14="http://schemas.microsoft.com/office/powerpoint/2010/main" val="1047672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Performance Examples</a:t>
            </a:r>
            <a:endParaRPr lang="en-US" dirty="0"/>
          </a:p>
        </p:txBody>
      </p:sp>
      <p:sp>
        <p:nvSpPr>
          <p:cNvPr id="3" name="Content Placeholder 2"/>
          <p:cNvSpPr>
            <a:spLocks noGrp="1"/>
          </p:cNvSpPr>
          <p:nvPr>
            <p:ph sz="quarter" idx="11"/>
          </p:nvPr>
        </p:nvSpPr>
        <p:spPr/>
        <p:txBody>
          <a:bodyPr/>
          <a:lstStyle/>
          <a:p>
            <a:pPr marL="347663" indent="-347663">
              <a:spcBef>
                <a:spcPts val="0"/>
              </a:spcBef>
              <a:spcAft>
                <a:spcPts val="600"/>
              </a:spcAft>
            </a:pPr>
            <a:r>
              <a:rPr lang="en-US" sz="3200" dirty="0" smtClean="0">
                <a:latin typeface="Cambria" panose="02040503050406030204" pitchFamily="18" charset="0"/>
              </a:rPr>
              <a:t>Supply Chain Services</a:t>
            </a:r>
          </a:p>
          <a:p>
            <a:pPr marL="347663" indent="-347663">
              <a:spcBef>
                <a:spcPts val="0"/>
              </a:spcBef>
              <a:spcAft>
                <a:spcPts val="600"/>
              </a:spcAft>
            </a:pPr>
            <a:r>
              <a:rPr lang="en-US" sz="3200" dirty="0" smtClean="0">
                <a:latin typeface="Cambria" panose="02040503050406030204" pitchFamily="18" charset="0"/>
              </a:rPr>
              <a:t>Contact Centers</a:t>
            </a:r>
          </a:p>
          <a:p>
            <a:pPr marL="347663" indent="-347663">
              <a:spcBef>
                <a:spcPts val="0"/>
              </a:spcBef>
              <a:spcAft>
                <a:spcPts val="600"/>
              </a:spcAft>
            </a:pPr>
            <a:r>
              <a:rPr lang="en-US" sz="3200" dirty="0" smtClean="0">
                <a:latin typeface="Cambria" panose="02040503050406030204" pitchFamily="18" charset="0"/>
              </a:rPr>
              <a:t>Contract Close Out</a:t>
            </a:r>
          </a:p>
          <a:p>
            <a:pPr marL="347663" indent="-347663">
              <a:spcBef>
                <a:spcPts val="0"/>
              </a:spcBef>
              <a:spcAft>
                <a:spcPts val="600"/>
              </a:spcAft>
            </a:pPr>
            <a:r>
              <a:rPr lang="en-US" sz="3200" dirty="0" smtClean="0">
                <a:latin typeface="Cambria" panose="02040503050406030204" pitchFamily="18" charset="0"/>
              </a:rPr>
              <a:t>Products</a:t>
            </a:r>
            <a:endParaRPr lang="en-US" sz="3200" dirty="0">
              <a:latin typeface="Cambria" panose="02040503050406030204" pitchFamily="18" charset="0"/>
            </a:endParaRPr>
          </a:p>
        </p:txBody>
      </p:sp>
      <p:sp>
        <p:nvSpPr>
          <p:cNvPr id="4"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20</a:t>
            </a:fld>
            <a:endParaRPr lang="en-US" dirty="0"/>
          </a:p>
        </p:txBody>
      </p:sp>
    </p:spTree>
    <p:extLst>
      <p:ext uri="{BB962C8B-B14F-4D97-AF65-F5344CB8AC3E}">
        <p14:creationId xmlns:p14="http://schemas.microsoft.com/office/powerpoint/2010/main" val="1541168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Engage with NIB</a:t>
            </a:r>
            <a:endParaRPr lang="en-US" dirty="0"/>
          </a:p>
        </p:txBody>
      </p:sp>
      <p:sp>
        <p:nvSpPr>
          <p:cNvPr id="3" name="Content Placeholder 2"/>
          <p:cNvSpPr>
            <a:spLocks noGrp="1"/>
          </p:cNvSpPr>
          <p:nvPr>
            <p:ph sz="quarter" idx="11"/>
          </p:nvPr>
        </p:nvSpPr>
        <p:spPr>
          <a:xfrm>
            <a:off x="463550" y="1282700"/>
            <a:ext cx="8223250" cy="5346700"/>
          </a:xfrm>
        </p:spPr>
        <p:txBody>
          <a:bodyPr>
            <a:noAutofit/>
          </a:bodyPr>
          <a:lstStyle/>
          <a:p>
            <a:pPr marL="347663" indent="-347663">
              <a:spcBef>
                <a:spcPts val="0"/>
              </a:spcBef>
              <a:spcAft>
                <a:spcPts val="600"/>
              </a:spcAft>
            </a:pPr>
            <a:r>
              <a:rPr lang="en-US" sz="2400" dirty="0" smtClean="0">
                <a:latin typeface="Cambria" panose="02040503050406030204" pitchFamily="18" charset="0"/>
              </a:rPr>
              <a:t>Products on the PL have multiple channels:</a:t>
            </a:r>
          </a:p>
          <a:p>
            <a:pPr marL="804863" lvl="1" indent="-347663">
              <a:spcBef>
                <a:spcPts val="0"/>
              </a:spcBef>
              <a:spcAft>
                <a:spcPts val="600"/>
              </a:spcAft>
            </a:pPr>
            <a:r>
              <a:rPr lang="en-US" sz="2200" dirty="0">
                <a:latin typeface="Cambria" panose="02040503050406030204" pitchFamily="18" charset="0"/>
              </a:rPr>
              <a:t>E-commerce:  </a:t>
            </a:r>
            <a:r>
              <a:rPr lang="en-US" sz="2200" dirty="0">
                <a:solidFill>
                  <a:srgbClr val="FF0000"/>
                </a:solidFill>
                <a:latin typeface="Cambria" panose="02040503050406030204" pitchFamily="18" charset="0"/>
              </a:rPr>
              <a:t>AbilityOne.com</a:t>
            </a:r>
            <a:r>
              <a:rPr lang="en-US" sz="2200" dirty="0">
                <a:latin typeface="Cambria" panose="02040503050406030204" pitchFamily="18" charset="0"/>
              </a:rPr>
              <a:t>; utilize Government Purchase Card</a:t>
            </a:r>
          </a:p>
          <a:p>
            <a:pPr marL="804863" lvl="1" indent="-347663">
              <a:spcBef>
                <a:spcPts val="0"/>
              </a:spcBef>
              <a:spcAft>
                <a:spcPts val="600"/>
              </a:spcAft>
            </a:pPr>
            <a:r>
              <a:rPr lang="en-US" sz="2200" dirty="0">
                <a:latin typeface="Cambria" panose="02040503050406030204" pitchFamily="18" charset="0"/>
              </a:rPr>
              <a:t>Base Supply Centers:  Visit NIB.org for locations</a:t>
            </a:r>
          </a:p>
          <a:p>
            <a:pPr marL="804863" lvl="1" indent="-347663">
              <a:spcBef>
                <a:spcPts val="0"/>
              </a:spcBef>
              <a:spcAft>
                <a:spcPts val="600"/>
              </a:spcAft>
            </a:pPr>
            <a:r>
              <a:rPr lang="en-US" sz="2200" dirty="0">
                <a:latin typeface="Cambria" panose="02040503050406030204" pitchFamily="18" charset="0"/>
              </a:rPr>
              <a:t>General Services Administration – Requisition ordering</a:t>
            </a:r>
          </a:p>
          <a:p>
            <a:pPr marL="804863" lvl="1" indent="-347663">
              <a:spcBef>
                <a:spcPts val="0"/>
              </a:spcBef>
              <a:spcAft>
                <a:spcPts val="600"/>
              </a:spcAft>
            </a:pPr>
            <a:r>
              <a:rPr lang="en-US" sz="2200" dirty="0">
                <a:latin typeface="Cambria" panose="02040503050406030204" pitchFamily="18" charset="0"/>
              </a:rPr>
              <a:t>Defense Logistics Agency – Requisition Ordering</a:t>
            </a:r>
          </a:p>
          <a:p>
            <a:pPr marL="804863" lvl="1" indent="-347663">
              <a:spcBef>
                <a:spcPts val="0"/>
              </a:spcBef>
              <a:spcAft>
                <a:spcPts val="600"/>
              </a:spcAft>
            </a:pPr>
            <a:r>
              <a:rPr lang="en-US" sz="2200" dirty="0" err="1">
                <a:latin typeface="Cambria" panose="02040503050406030204" pitchFamily="18" charset="0"/>
              </a:rPr>
              <a:t>AbilityOne</a:t>
            </a:r>
            <a:r>
              <a:rPr lang="en-US" sz="2200" dirty="0">
                <a:latin typeface="Cambria" panose="02040503050406030204" pitchFamily="18" charset="0"/>
              </a:rPr>
              <a:t> Authorized Distributors:  Visit </a:t>
            </a:r>
            <a:r>
              <a:rPr lang="en-US" sz="2200" dirty="0">
                <a:solidFill>
                  <a:srgbClr val="FF0000"/>
                </a:solidFill>
                <a:latin typeface="Cambria" panose="02040503050406030204" pitchFamily="18" charset="0"/>
              </a:rPr>
              <a:t>AbilityOne.gov</a:t>
            </a:r>
            <a:r>
              <a:rPr lang="en-US" sz="2200" dirty="0">
                <a:latin typeface="Cambria" panose="02040503050406030204" pitchFamily="18" charset="0"/>
              </a:rPr>
              <a:t> for a list</a:t>
            </a:r>
          </a:p>
          <a:p>
            <a:pPr marL="804863" lvl="1" indent="-347663">
              <a:spcBef>
                <a:spcPts val="0"/>
              </a:spcBef>
              <a:spcAft>
                <a:spcPts val="600"/>
              </a:spcAft>
            </a:pPr>
            <a:r>
              <a:rPr lang="en-US" sz="2200" dirty="0">
                <a:latin typeface="Cambria" panose="02040503050406030204" pitchFamily="18" charset="0"/>
              </a:rPr>
              <a:t>Online </a:t>
            </a:r>
            <a:r>
              <a:rPr lang="en-US" sz="2200" dirty="0" err="1">
                <a:latin typeface="Cambria" panose="02040503050406030204" pitchFamily="18" charset="0"/>
              </a:rPr>
              <a:t>AbilityOne</a:t>
            </a:r>
            <a:r>
              <a:rPr lang="en-US" sz="2200" dirty="0">
                <a:latin typeface="Cambria" panose="02040503050406030204" pitchFamily="18" charset="0"/>
              </a:rPr>
              <a:t> catalog:  </a:t>
            </a:r>
            <a:r>
              <a:rPr lang="en-US" sz="2200" dirty="0">
                <a:solidFill>
                  <a:srgbClr val="FF0000"/>
                </a:solidFill>
                <a:latin typeface="Cambria" panose="02040503050406030204" pitchFamily="18" charset="0"/>
              </a:rPr>
              <a:t>AbilityOneCatalog.com</a:t>
            </a:r>
            <a:r>
              <a:rPr lang="en-US" sz="2200" dirty="0">
                <a:latin typeface="Cambria" panose="02040503050406030204" pitchFamily="18" charset="0"/>
              </a:rPr>
              <a:t> </a:t>
            </a:r>
            <a:endParaRPr lang="en-US" sz="2200" dirty="0" smtClean="0">
              <a:latin typeface="Cambria" panose="02040503050406030204" pitchFamily="18" charset="0"/>
            </a:endParaRPr>
          </a:p>
          <a:p>
            <a:pPr marL="347663" indent="-347663">
              <a:spcBef>
                <a:spcPts val="0"/>
              </a:spcBef>
              <a:spcAft>
                <a:spcPts val="600"/>
              </a:spcAft>
            </a:pPr>
            <a:r>
              <a:rPr lang="en-US" sz="2400" dirty="0" smtClean="0">
                <a:latin typeface="Cambria" panose="02040503050406030204" pitchFamily="18" charset="0"/>
              </a:rPr>
              <a:t>All Services: VP, Services  703-310-0371 or </a:t>
            </a:r>
            <a:r>
              <a:rPr lang="en-US" sz="2400" dirty="0" smtClean="0">
                <a:latin typeface="Cambria" panose="02040503050406030204" pitchFamily="18" charset="0"/>
                <a:hlinkClick r:id="rId2"/>
              </a:rPr>
              <a:t>services@nib.org</a:t>
            </a:r>
            <a:endParaRPr lang="en-US" sz="2400" dirty="0" smtClean="0">
              <a:latin typeface="Cambria" panose="02040503050406030204" pitchFamily="18" charset="0"/>
            </a:endParaRPr>
          </a:p>
          <a:p>
            <a:pPr marL="804863" lvl="1" indent="-347663">
              <a:spcBef>
                <a:spcPts val="0"/>
              </a:spcBef>
              <a:spcAft>
                <a:spcPts val="600"/>
              </a:spcAft>
            </a:pPr>
            <a:r>
              <a:rPr lang="en-US" sz="2200" dirty="0">
                <a:latin typeface="Cambria" panose="02040503050406030204" pitchFamily="18" charset="0"/>
              </a:rPr>
              <a:t>GSA Schedules and other IDIQs are available for your </a:t>
            </a:r>
            <a:r>
              <a:rPr lang="en-US" sz="2200" dirty="0" smtClean="0">
                <a:latin typeface="Cambria" panose="02040503050406030204" pitchFamily="18" charset="0"/>
              </a:rPr>
              <a:t>use</a:t>
            </a:r>
          </a:p>
          <a:p>
            <a:pPr marL="347663" indent="-347663">
              <a:spcBef>
                <a:spcPts val="0"/>
              </a:spcBef>
              <a:spcAft>
                <a:spcPts val="600"/>
              </a:spcAft>
            </a:pPr>
            <a:r>
              <a:rPr lang="en-US" sz="2400" dirty="0" smtClean="0">
                <a:latin typeface="Cambria" panose="02040503050406030204" pitchFamily="18" charset="0"/>
              </a:rPr>
              <a:t>New Products: VP, Business Development 703-310-0375</a:t>
            </a:r>
          </a:p>
        </p:txBody>
      </p:sp>
      <p:sp>
        <p:nvSpPr>
          <p:cNvPr id="4"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21</a:t>
            </a:fld>
            <a:endParaRPr lang="en-US" dirty="0"/>
          </a:p>
        </p:txBody>
      </p:sp>
    </p:spTree>
    <p:extLst>
      <p:ext uri="{BB962C8B-B14F-4D97-AF65-F5344CB8AC3E}">
        <p14:creationId xmlns:p14="http://schemas.microsoft.com/office/powerpoint/2010/main" val="3883146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solidFill>
                  <a:schemeClr val="tx1"/>
                </a:solidFill>
              </a:rPr>
              <a:t>SourceAmerica</a:t>
            </a:r>
            <a:endParaRPr lang="en-US" dirty="0">
              <a:solidFill>
                <a:schemeClr val="tx1"/>
              </a:solidFill>
            </a:endParaRPr>
          </a:p>
        </p:txBody>
      </p:sp>
      <p:sp>
        <p:nvSpPr>
          <p:cNvPr id="5" name="Content Placeholder 4"/>
          <p:cNvSpPr>
            <a:spLocks noGrp="1"/>
          </p:cNvSpPr>
          <p:nvPr>
            <p:ph sz="quarter" idx="10"/>
          </p:nvPr>
        </p:nvSpPr>
        <p:spPr>
          <a:prstGeom prst="rect">
            <a:avLst/>
          </a:prstGeom>
        </p:spPr>
        <p:txBody>
          <a:bodyPr/>
          <a:lstStyle/>
          <a:p>
            <a:pPr marL="0" indent="0">
              <a:spcAft>
                <a:spcPts val="600"/>
              </a:spcAft>
              <a:buNone/>
            </a:pPr>
            <a:r>
              <a:rPr lang="en-US" dirty="0">
                <a:solidFill>
                  <a:schemeClr val="tx2"/>
                </a:solidFill>
              </a:rPr>
              <a:t>Paul </a:t>
            </a:r>
            <a:r>
              <a:rPr lang="en-US" dirty="0" err="1" smtClean="0">
                <a:solidFill>
                  <a:schemeClr val="tx2"/>
                </a:solidFill>
              </a:rPr>
              <a:t>Koepfinger</a:t>
            </a:r>
            <a:endParaRPr lang="en-US" dirty="0">
              <a:solidFill>
                <a:schemeClr val="tx2"/>
              </a:solidFill>
            </a:endParaRPr>
          </a:p>
        </p:txBody>
      </p:sp>
      <p:sp>
        <p:nvSpPr>
          <p:cNvPr id="3" name="Slide Number Placeholder 5"/>
          <p:cNvSpPr>
            <a:spLocks noGrp="1"/>
          </p:cNvSpPr>
          <p:nvPr>
            <p:ph type="sldNum" sz="quarter" idx="4294967295"/>
          </p:nvPr>
        </p:nvSpPr>
        <p:spPr>
          <a:xfrm>
            <a:off x="7010400" y="6356350"/>
            <a:ext cx="2133600" cy="365125"/>
          </a:xfrm>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22</a:t>
            </a:fld>
            <a:endParaRPr lang="en-US" dirty="0"/>
          </a:p>
        </p:txBody>
      </p:sp>
    </p:spTree>
    <p:extLst>
      <p:ext uri="{BB962C8B-B14F-4D97-AF65-F5344CB8AC3E}">
        <p14:creationId xmlns:p14="http://schemas.microsoft.com/office/powerpoint/2010/main" val="2297542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ltLang="en-US" dirty="0" err="1"/>
              <a:t>SourceAmerica</a:t>
            </a:r>
            <a:r>
              <a:rPr lang="en-US" altLang="en-US" dirty="0"/>
              <a:t> – Who are we?</a:t>
            </a:r>
            <a:endParaRPr lang="en-US" dirty="0"/>
          </a:p>
        </p:txBody>
      </p:sp>
      <p:sp>
        <p:nvSpPr>
          <p:cNvPr id="9" name="Content Placeholder 8"/>
          <p:cNvSpPr>
            <a:spLocks noGrp="1"/>
          </p:cNvSpPr>
          <p:nvPr>
            <p:ph sz="quarter" idx="11"/>
          </p:nvPr>
        </p:nvSpPr>
        <p:spPr>
          <a:xfrm>
            <a:off x="463550" y="1282700"/>
            <a:ext cx="5556250" cy="5119688"/>
          </a:xfrm>
        </p:spPr>
        <p:txBody>
          <a:bodyPr>
            <a:noAutofit/>
          </a:bodyPr>
          <a:lstStyle/>
          <a:p>
            <a:pPr marL="465138" indent="-465138" fontAlgn="base">
              <a:spcBef>
                <a:spcPct val="0"/>
              </a:spcBef>
              <a:spcAft>
                <a:spcPts val="600"/>
              </a:spcAft>
              <a:buFontTx/>
              <a:buChar char="•"/>
            </a:pPr>
            <a:r>
              <a:rPr lang="en-US" altLang="en-US" sz="2400" dirty="0" err="1">
                <a:solidFill>
                  <a:srgbClr val="000000"/>
                </a:solidFill>
                <a:latin typeface="Cambria" panose="02040503050406030204" pitchFamily="18" charset="0"/>
                <a:ea typeface="ＭＳ Ｐゴシック" pitchFamily="34" charset="-128"/>
              </a:rPr>
              <a:t>SourceAmerica</a:t>
            </a:r>
            <a:r>
              <a:rPr lang="en-US" altLang="en-US" sz="2400" baseline="30000" dirty="0">
                <a:solidFill>
                  <a:srgbClr val="000000"/>
                </a:solidFill>
                <a:latin typeface="Cambria" panose="02040503050406030204" pitchFamily="18" charset="0"/>
                <a:ea typeface="ＭＳ Ｐゴシック" pitchFamily="34" charset="-128"/>
              </a:rPr>
              <a:t>®</a:t>
            </a:r>
            <a:r>
              <a:rPr lang="en-US" altLang="en-US" sz="2400" dirty="0">
                <a:solidFill>
                  <a:srgbClr val="000000"/>
                </a:solidFill>
                <a:latin typeface="Cambria" panose="02040503050406030204" pitchFamily="18" charset="0"/>
                <a:ea typeface="ＭＳ Ｐゴシック" pitchFamily="34" charset="-128"/>
              </a:rPr>
              <a:t> is a central nonprofit agency (CNA) </a:t>
            </a:r>
          </a:p>
          <a:p>
            <a:pPr marL="465138" indent="-465138" fontAlgn="base">
              <a:spcBef>
                <a:spcPct val="0"/>
              </a:spcBef>
              <a:spcAft>
                <a:spcPts val="600"/>
              </a:spcAft>
              <a:buFontTx/>
              <a:buChar char="•"/>
            </a:pPr>
            <a:r>
              <a:rPr lang="en-US" altLang="en-US" sz="2400" dirty="0">
                <a:solidFill>
                  <a:srgbClr val="000000"/>
                </a:solidFill>
                <a:latin typeface="Cambria" panose="02040503050406030204" pitchFamily="18" charset="0"/>
                <a:ea typeface="ＭＳ Ｐゴシック" pitchFamily="34" charset="-128"/>
              </a:rPr>
              <a:t>Responsible for evaluating and recommending NPAs for </a:t>
            </a:r>
            <a:r>
              <a:rPr lang="en-US" altLang="en-US" sz="2400" dirty="0" err="1">
                <a:solidFill>
                  <a:srgbClr val="000000"/>
                </a:solidFill>
                <a:latin typeface="Cambria" panose="02040503050406030204" pitchFamily="18" charset="0"/>
                <a:ea typeface="ＭＳ Ｐゴシック" pitchFamily="34" charset="-128"/>
              </a:rPr>
              <a:t>AbilityOne</a:t>
            </a:r>
            <a:r>
              <a:rPr lang="en-US" altLang="en-US" sz="2400" dirty="0">
                <a:solidFill>
                  <a:srgbClr val="000000"/>
                </a:solidFill>
                <a:latin typeface="Cambria" panose="02040503050406030204" pitchFamily="18" charset="0"/>
                <a:ea typeface="ＭＳ Ｐゴシック" pitchFamily="34" charset="-128"/>
              </a:rPr>
              <a:t> opportunities to the U.S. </a:t>
            </a:r>
            <a:r>
              <a:rPr lang="en-US" altLang="en-US" sz="2400" dirty="0" err="1">
                <a:solidFill>
                  <a:srgbClr val="000000"/>
                </a:solidFill>
                <a:latin typeface="Cambria" panose="02040503050406030204" pitchFamily="18" charset="0"/>
                <a:ea typeface="ＭＳ Ｐゴシック" pitchFamily="34" charset="-128"/>
              </a:rPr>
              <a:t>AbilityOne</a:t>
            </a:r>
            <a:r>
              <a:rPr lang="en-US" altLang="en-US" sz="2400" dirty="0">
                <a:solidFill>
                  <a:srgbClr val="000000"/>
                </a:solidFill>
                <a:latin typeface="Cambria" panose="02040503050406030204" pitchFamily="18" charset="0"/>
                <a:ea typeface="ＭＳ Ｐゴシック" pitchFamily="34" charset="-128"/>
              </a:rPr>
              <a:t> Commission</a:t>
            </a:r>
          </a:p>
          <a:p>
            <a:pPr marL="465138" indent="-465138" fontAlgn="base">
              <a:spcBef>
                <a:spcPct val="0"/>
              </a:spcBef>
              <a:spcAft>
                <a:spcPts val="600"/>
              </a:spcAft>
              <a:buFontTx/>
              <a:buChar char="•"/>
            </a:pPr>
            <a:r>
              <a:rPr lang="en-US" altLang="en-US" sz="2400" dirty="0">
                <a:solidFill>
                  <a:srgbClr val="000000"/>
                </a:solidFill>
                <a:latin typeface="Cambria" panose="02040503050406030204" pitchFamily="18" charset="0"/>
                <a:ea typeface="ＭＳ Ｐゴシック" pitchFamily="34" charset="-128"/>
              </a:rPr>
              <a:t>Provides acquisition strategy planning with each Federal agency for future opportunities</a:t>
            </a:r>
          </a:p>
          <a:p>
            <a:pPr marL="465138" indent="-465138" fontAlgn="base">
              <a:spcBef>
                <a:spcPct val="0"/>
              </a:spcBef>
              <a:spcAft>
                <a:spcPts val="600"/>
              </a:spcAft>
              <a:buFontTx/>
              <a:buChar char="•"/>
            </a:pPr>
            <a:r>
              <a:rPr lang="en-US" altLang="en-US" sz="2400" dirty="0">
                <a:solidFill>
                  <a:srgbClr val="000000"/>
                </a:solidFill>
                <a:latin typeface="Cambria" panose="02040503050406030204" pitchFamily="18" charset="0"/>
                <a:ea typeface="ＭＳ Ｐゴシック" pitchFamily="34" charset="-128"/>
              </a:rPr>
              <a:t>Provides quality control and subject matter expert support</a:t>
            </a:r>
          </a:p>
          <a:p>
            <a:pPr marL="465138" indent="-465138" fontAlgn="base">
              <a:spcBef>
                <a:spcPct val="0"/>
              </a:spcBef>
              <a:spcAft>
                <a:spcPts val="600"/>
              </a:spcAft>
              <a:buFontTx/>
              <a:buChar char="•"/>
            </a:pPr>
            <a:r>
              <a:rPr lang="en-US" altLang="en-US" sz="2400" dirty="0">
                <a:solidFill>
                  <a:srgbClr val="000000"/>
                </a:solidFill>
                <a:latin typeface="Cambria" panose="02040503050406030204" pitchFamily="18" charset="0"/>
                <a:ea typeface="ＭＳ Ｐゴシック" pitchFamily="34" charset="-128"/>
              </a:rPr>
              <a:t>Facilitates contract negotiation and startup </a:t>
            </a:r>
            <a:r>
              <a:rPr lang="en-US" altLang="en-US" sz="2400" dirty="0" smtClean="0">
                <a:solidFill>
                  <a:srgbClr val="000000"/>
                </a:solidFill>
                <a:latin typeface="Cambria" panose="02040503050406030204" pitchFamily="18" charset="0"/>
                <a:ea typeface="ＭＳ Ｐゴシック" pitchFamily="34" charset="-128"/>
              </a:rPr>
              <a:t>assistance</a:t>
            </a:r>
            <a:endParaRPr lang="en-US" altLang="en-US" sz="2400" dirty="0">
              <a:solidFill>
                <a:srgbClr val="000000"/>
              </a:solidFill>
              <a:latin typeface="Cambria" panose="02040503050406030204" pitchFamily="18" charset="0"/>
              <a:ea typeface="ＭＳ Ｐゴシック" pitchFamily="34" charset="-128"/>
            </a:endParaRPr>
          </a:p>
        </p:txBody>
      </p:sp>
      <p:sp>
        <p:nvSpPr>
          <p:cNvPr id="5"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23</a:t>
            </a:fld>
            <a:endParaRPr lang="en-US" dirty="0"/>
          </a:p>
        </p:txBody>
      </p:sp>
      <p:sp>
        <p:nvSpPr>
          <p:cNvPr id="7" name="Rectangle 6"/>
          <p:cNvSpPr/>
          <p:nvPr/>
        </p:nvSpPr>
        <p:spPr>
          <a:xfrm>
            <a:off x="6194842" y="1858138"/>
            <a:ext cx="2872957" cy="385686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fontAlgn="base">
              <a:spcBef>
                <a:spcPct val="0"/>
              </a:spcBef>
              <a:spcAft>
                <a:spcPct val="0"/>
              </a:spcAft>
            </a:pPr>
            <a:endParaRPr lang="en-US" dirty="0">
              <a:solidFill>
                <a:prstClr val="white"/>
              </a:solidFill>
            </a:endParaRPr>
          </a:p>
        </p:txBody>
      </p:sp>
      <p:sp>
        <p:nvSpPr>
          <p:cNvPr id="2" name="TextBox 1"/>
          <p:cNvSpPr txBox="1"/>
          <p:nvPr/>
        </p:nvSpPr>
        <p:spPr>
          <a:xfrm>
            <a:off x="6424810" y="2624078"/>
            <a:ext cx="2490590" cy="2862322"/>
          </a:xfrm>
          <a:prstGeom prst="rect">
            <a:avLst/>
          </a:prstGeom>
          <a:noFill/>
        </p:spPr>
        <p:txBody>
          <a:bodyPr wrap="square" rtlCol="0">
            <a:spAutoFit/>
          </a:bodyPr>
          <a:lstStyle/>
          <a:p>
            <a:pPr marL="169863" indent="-169863">
              <a:buFont typeface="Arial" panose="020B0604020202020204" pitchFamily="34" charset="0"/>
              <a:buChar char="•"/>
            </a:pPr>
            <a:r>
              <a:rPr lang="en-US" sz="2000" b="1" dirty="0" smtClean="0">
                <a:latin typeface="Cambria" panose="02040503050406030204" pitchFamily="18" charset="0"/>
              </a:rPr>
              <a:t>40,000+ </a:t>
            </a:r>
            <a:r>
              <a:rPr lang="en-US" sz="2000" dirty="0" smtClean="0">
                <a:latin typeface="Cambria" panose="02040503050406030204" pitchFamily="18" charset="0"/>
              </a:rPr>
              <a:t>people with disabilities employed</a:t>
            </a:r>
          </a:p>
          <a:p>
            <a:pPr marL="169863" indent="-169863">
              <a:buFont typeface="Arial" panose="020B0604020202020204" pitchFamily="34" charset="0"/>
              <a:buChar char="•"/>
            </a:pPr>
            <a:r>
              <a:rPr lang="en-US" sz="2000" b="1" dirty="0" smtClean="0">
                <a:latin typeface="Cambria" panose="02040503050406030204" pitchFamily="18" charset="0"/>
              </a:rPr>
              <a:t>$2.2B+ </a:t>
            </a:r>
            <a:r>
              <a:rPr lang="en-US" sz="2000" dirty="0" smtClean="0">
                <a:latin typeface="Cambria" panose="02040503050406030204" pitchFamily="18" charset="0"/>
              </a:rPr>
              <a:t>in annual sales</a:t>
            </a:r>
          </a:p>
          <a:p>
            <a:pPr marL="169863" indent="-169863">
              <a:buFont typeface="Arial" panose="020B0604020202020204" pitchFamily="34" charset="0"/>
              <a:buChar char="•"/>
            </a:pPr>
            <a:r>
              <a:rPr lang="en-US" sz="2000" b="1" dirty="0" smtClean="0">
                <a:latin typeface="Cambria" panose="02040503050406030204" pitchFamily="18" charset="0"/>
              </a:rPr>
              <a:t>500+</a:t>
            </a:r>
            <a:r>
              <a:rPr lang="en-US" sz="2000" dirty="0" smtClean="0">
                <a:latin typeface="Cambria" panose="02040503050406030204" pitchFamily="18" charset="0"/>
              </a:rPr>
              <a:t> associated nonprofit agencies</a:t>
            </a:r>
          </a:p>
          <a:p>
            <a:pPr marL="169863" indent="-169863">
              <a:buFont typeface="Arial" panose="020B0604020202020204" pitchFamily="34" charset="0"/>
              <a:buChar char="•"/>
            </a:pPr>
            <a:r>
              <a:rPr lang="en-US" sz="2000" b="1" dirty="0" smtClean="0">
                <a:latin typeface="Cambria" panose="02040503050406030204" pitchFamily="18" charset="0"/>
              </a:rPr>
              <a:t>40+</a:t>
            </a:r>
            <a:r>
              <a:rPr lang="en-US" sz="2000" dirty="0" smtClean="0">
                <a:latin typeface="Cambria" panose="02040503050406030204" pitchFamily="18" charset="0"/>
              </a:rPr>
              <a:t> years experience</a:t>
            </a:r>
            <a:endParaRPr lang="en-US" sz="2000" dirty="0">
              <a:latin typeface="Cambria" panose="02040503050406030204" pitchFamily="18" charset="0"/>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694" y="2157710"/>
            <a:ext cx="2723956" cy="299740"/>
          </a:xfrm>
          <a:prstGeom prst="rect">
            <a:avLst/>
          </a:prstGeom>
        </p:spPr>
      </p:pic>
    </p:spTree>
    <p:extLst>
      <p:ext uri="{BB962C8B-B14F-4D97-AF65-F5344CB8AC3E}">
        <p14:creationId xmlns:p14="http://schemas.microsoft.com/office/powerpoint/2010/main" val="2779324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mbria" panose="02040503050406030204" pitchFamily="18" charset="0"/>
                <a:cs typeface="Arial" panose="020B0604020202020204" pitchFamily="34" charset="0"/>
              </a:rPr>
              <a:t>SourceAmerica Products</a:t>
            </a:r>
            <a:endParaRPr lang="en-US" dirty="0">
              <a:latin typeface="Cambria" panose="02040503050406030204" pitchFamily="18" charset="0"/>
              <a:cs typeface="Arial" panose="020B0604020202020204" pitchFamily="34" charset="0"/>
            </a:endParaRPr>
          </a:p>
        </p:txBody>
      </p:sp>
      <p:sp>
        <p:nvSpPr>
          <p:cNvPr id="4" name="Content Placeholder 3"/>
          <p:cNvSpPr>
            <a:spLocks noGrp="1"/>
          </p:cNvSpPr>
          <p:nvPr>
            <p:ph sz="quarter" idx="11"/>
          </p:nvPr>
        </p:nvSpPr>
        <p:spPr>
          <a:xfrm>
            <a:off x="463549" y="1282700"/>
            <a:ext cx="5358483" cy="2908300"/>
          </a:xfrm>
        </p:spPr>
        <p:txBody>
          <a:bodyPr>
            <a:noAutofit/>
          </a:bodyPr>
          <a:lstStyle/>
          <a:p>
            <a:pPr>
              <a:spcBef>
                <a:spcPts val="0"/>
              </a:spcBef>
              <a:spcAft>
                <a:spcPts val="600"/>
              </a:spcAft>
            </a:pPr>
            <a:r>
              <a:rPr lang="en-US" sz="2800" dirty="0">
                <a:latin typeface="Cambria" pitchFamily="18" charset="0"/>
              </a:rPr>
              <a:t>Clothing and textiles</a:t>
            </a:r>
          </a:p>
          <a:p>
            <a:pPr>
              <a:spcBef>
                <a:spcPts val="0"/>
              </a:spcBef>
              <a:spcAft>
                <a:spcPts val="600"/>
              </a:spcAft>
            </a:pPr>
            <a:r>
              <a:rPr lang="en-US" sz="2800" dirty="0">
                <a:latin typeface="Cambria" pitchFamily="18" charset="0"/>
              </a:rPr>
              <a:t>Food processing and packaging</a:t>
            </a:r>
          </a:p>
          <a:p>
            <a:pPr>
              <a:spcBef>
                <a:spcPts val="0"/>
              </a:spcBef>
              <a:spcAft>
                <a:spcPts val="600"/>
              </a:spcAft>
            </a:pPr>
            <a:r>
              <a:rPr lang="en-US" sz="2800" dirty="0">
                <a:latin typeface="Cambria" pitchFamily="18" charset="0"/>
              </a:rPr>
              <a:t>Supplies and equipment</a:t>
            </a:r>
          </a:p>
          <a:p>
            <a:pPr lvl="1">
              <a:spcBef>
                <a:spcPts val="0"/>
              </a:spcBef>
              <a:spcAft>
                <a:spcPts val="600"/>
              </a:spcAft>
            </a:pPr>
            <a:r>
              <a:rPr lang="en-US" sz="2400" dirty="0">
                <a:latin typeface="Cambria" pitchFamily="18" charset="0"/>
              </a:rPr>
              <a:t>Hardware, office, medical</a:t>
            </a:r>
          </a:p>
          <a:p>
            <a:pPr>
              <a:spcBef>
                <a:spcPts val="0"/>
              </a:spcBef>
              <a:spcAft>
                <a:spcPts val="600"/>
              </a:spcAft>
            </a:pPr>
            <a:r>
              <a:rPr lang="en-US" sz="2800" dirty="0">
                <a:latin typeface="Cambria" pitchFamily="18" charset="0"/>
              </a:rPr>
              <a:t>Manufacturing and Development (M&amp;D</a:t>
            </a:r>
            <a:r>
              <a:rPr lang="en-US" sz="2800" dirty="0" smtClean="0">
                <a:latin typeface="Cambria" pitchFamily="18" charset="0"/>
              </a:rPr>
              <a:t>)</a:t>
            </a:r>
            <a:endParaRPr lang="en-US" sz="2800" dirty="0">
              <a:latin typeface="Cambria" pitchFamily="18" charset="0"/>
            </a:endParaRPr>
          </a:p>
        </p:txBody>
      </p:sp>
      <p:sp>
        <p:nvSpPr>
          <p:cNvPr id="8"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24</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855" y="4343400"/>
            <a:ext cx="2514600" cy="167640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3300" y="4381500"/>
            <a:ext cx="2400300" cy="160020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87604" y="4399568"/>
            <a:ext cx="2306229" cy="1537486"/>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22033" y="1828800"/>
            <a:ext cx="2971800" cy="1981200"/>
          </a:xfrm>
          <a:prstGeom prst="rect">
            <a:avLst/>
          </a:prstGeom>
        </p:spPr>
      </p:pic>
    </p:spTree>
    <p:extLst>
      <p:ext uri="{BB962C8B-B14F-4D97-AF65-F5344CB8AC3E}">
        <p14:creationId xmlns:p14="http://schemas.microsoft.com/office/powerpoint/2010/main" val="4156158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828" y="4615600"/>
            <a:ext cx="2112785" cy="1408523"/>
          </a:xfrm>
          <a:prstGeom prst="rect">
            <a:avLst/>
          </a:prstGeom>
        </p:spPr>
      </p:pic>
      <p:pic>
        <p:nvPicPr>
          <p:cNvPr id="29" name="Picture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3501" y="4615600"/>
            <a:ext cx="2074094" cy="1377198"/>
          </a:xfrm>
          <a:prstGeom prst="rect">
            <a:avLst/>
          </a:prstGeom>
        </p:spPr>
      </p:pic>
      <p:pic>
        <p:nvPicPr>
          <p:cNvPr id="30" name="Picture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828" y="1371600"/>
            <a:ext cx="2140474" cy="1426983"/>
          </a:xfrm>
          <a:prstGeom prst="rect">
            <a:avLst/>
          </a:prstGeom>
        </p:spPr>
      </p:pic>
      <p:pic>
        <p:nvPicPr>
          <p:cNvPr id="31" name="Picture 3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63501" y="3038967"/>
            <a:ext cx="2122799" cy="1415199"/>
          </a:xfrm>
          <a:prstGeom prst="rect">
            <a:avLst/>
          </a:prstGeom>
        </p:spPr>
      </p:pic>
      <p:pic>
        <p:nvPicPr>
          <p:cNvPr id="32" name="Picture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8828" y="3027184"/>
            <a:ext cx="2140474" cy="1426982"/>
          </a:xfrm>
          <a:prstGeom prst="rect">
            <a:avLst/>
          </a:prstGeom>
        </p:spPr>
      </p:pic>
      <p:pic>
        <p:nvPicPr>
          <p:cNvPr id="33" name="Picture 3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580195" y="1371600"/>
            <a:ext cx="2106105" cy="1457620"/>
          </a:xfrm>
          <a:prstGeom prst="rect">
            <a:avLst/>
          </a:prstGeom>
        </p:spPr>
      </p:pic>
      <p:sp>
        <p:nvSpPr>
          <p:cNvPr id="12" name="Title 1"/>
          <p:cNvSpPr>
            <a:spLocks noGrp="1"/>
          </p:cNvSpPr>
          <p:nvPr>
            <p:ph type="title"/>
          </p:nvPr>
        </p:nvSpPr>
        <p:spPr/>
        <p:txBody>
          <a:bodyPr>
            <a:normAutofit/>
          </a:bodyPr>
          <a:lstStyle/>
          <a:p>
            <a:r>
              <a:rPr lang="en-US" dirty="0" smtClean="0">
                <a:latin typeface="Cambria" panose="02040503050406030204" pitchFamily="18" charset="0"/>
                <a:cs typeface="Arial" panose="020B0604020202020204" pitchFamily="34" charset="0"/>
              </a:rPr>
              <a:t>SourceAmerica Services</a:t>
            </a:r>
            <a:endParaRPr lang="en-US" dirty="0">
              <a:latin typeface="Cambria" panose="02040503050406030204" pitchFamily="18" charset="0"/>
              <a:cs typeface="Arial" panose="020B0604020202020204" pitchFamily="34" charset="0"/>
            </a:endParaRPr>
          </a:p>
        </p:txBody>
      </p:sp>
      <p:sp>
        <p:nvSpPr>
          <p:cNvPr id="2" name="Content Placeholder 1"/>
          <p:cNvSpPr>
            <a:spLocks noGrp="1"/>
          </p:cNvSpPr>
          <p:nvPr>
            <p:ph sz="quarter" idx="11"/>
          </p:nvPr>
        </p:nvSpPr>
        <p:spPr>
          <a:xfrm>
            <a:off x="4876800" y="1301750"/>
            <a:ext cx="4191000" cy="5194300"/>
          </a:xfrm>
        </p:spPr>
        <p:txBody>
          <a:bodyPr>
            <a:noAutofit/>
          </a:bodyPr>
          <a:lstStyle/>
          <a:p>
            <a:pPr marL="228600" indent="-228600">
              <a:spcBef>
                <a:spcPct val="0"/>
              </a:spcBef>
            </a:pPr>
            <a:r>
              <a:rPr lang="en-US" altLang="en-US" sz="2000" dirty="0">
                <a:latin typeface="Cambria" panose="02040503050406030204" pitchFamily="18" charset="0"/>
                <a:cs typeface="Arial" charset="0"/>
              </a:rPr>
              <a:t>Administrative</a:t>
            </a:r>
          </a:p>
          <a:p>
            <a:pPr marL="228600" indent="-228600">
              <a:spcBef>
                <a:spcPct val="0"/>
              </a:spcBef>
            </a:pPr>
            <a:r>
              <a:rPr lang="en-US" altLang="en-US" sz="2000" dirty="0">
                <a:latin typeface="Cambria" panose="02040503050406030204" pitchFamily="18" charset="0"/>
                <a:cs typeface="Arial" charset="0"/>
              </a:rPr>
              <a:t>Commissary shelf stocking</a:t>
            </a:r>
          </a:p>
          <a:p>
            <a:pPr marL="228600" indent="-228600">
              <a:spcBef>
                <a:spcPct val="0"/>
              </a:spcBef>
            </a:pPr>
            <a:r>
              <a:rPr lang="en-US" altLang="en-US" sz="2000" dirty="0">
                <a:latin typeface="Cambria" panose="02040503050406030204" pitchFamily="18" charset="0"/>
                <a:cs typeface="Arial" charset="0"/>
              </a:rPr>
              <a:t>Contact </a:t>
            </a:r>
            <a:r>
              <a:rPr lang="en-US" altLang="en-US" sz="2000" dirty="0" smtClean="0">
                <a:latin typeface="Cambria" panose="02040503050406030204" pitchFamily="18" charset="0"/>
                <a:cs typeface="Arial" charset="0"/>
              </a:rPr>
              <a:t>Center/IT </a:t>
            </a:r>
            <a:r>
              <a:rPr lang="en-US" altLang="en-US" sz="2000" dirty="0">
                <a:latin typeface="Cambria" panose="02040503050406030204" pitchFamily="18" charset="0"/>
                <a:cs typeface="Arial" charset="0"/>
              </a:rPr>
              <a:t>Support</a:t>
            </a:r>
          </a:p>
          <a:p>
            <a:pPr marL="228600" indent="-228600">
              <a:spcBef>
                <a:spcPct val="0"/>
              </a:spcBef>
            </a:pPr>
            <a:r>
              <a:rPr lang="en-US" altLang="en-US" sz="2000" dirty="0">
                <a:latin typeface="Cambria" panose="02040503050406030204" pitchFamily="18" charset="0"/>
                <a:cs typeface="Arial" charset="0"/>
              </a:rPr>
              <a:t>Custodial</a:t>
            </a:r>
          </a:p>
          <a:p>
            <a:pPr marL="228600" indent="-228600">
              <a:spcBef>
                <a:spcPct val="0"/>
              </a:spcBef>
            </a:pPr>
            <a:r>
              <a:rPr lang="en-US" altLang="en-US" sz="2000" dirty="0">
                <a:latin typeface="Cambria" panose="02040503050406030204" pitchFamily="18" charset="0"/>
                <a:cs typeface="Arial" charset="0"/>
              </a:rPr>
              <a:t>Document and records management</a:t>
            </a:r>
          </a:p>
          <a:p>
            <a:pPr marL="228600" indent="-228600">
              <a:spcBef>
                <a:spcPct val="0"/>
              </a:spcBef>
            </a:pPr>
            <a:r>
              <a:rPr lang="en-US" altLang="en-US" sz="2000" dirty="0">
                <a:latin typeface="Cambria" panose="02040503050406030204" pitchFamily="18" charset="0"/>
                <a:cs typeface="Arial" charset="0"/>
              </a:rPr>
              <a:t>Electronics recycling</a:t>
            </a:r>
          </a:p>
          <a:p>
            <a:pPr marL="228600" indent="-228600">
              <a:spcBef>
                <a:spcPct val="0"/>
              </a:spcBef>
            </a:pPr>
            <a:r>
              <a:rPr lang="en-US" altLang="en-US" sz="2000" dirty="0">
                <a:latin typeface="Cambria" panose="02040503050406030204" pitchFamily="18" charset="0"/>
                <a:cs typeface="Arial" charset="0"/>
              </a:rPr>
              <a:t>Fleet management</a:t>
            </a:r>
          </a:p>
          <a:p>
            <a:pPr marL="228600" indent="-228600">
              <a:spcBef>
                <a:spcPct val="0"/>
              </a:spcBef>
            </a:pPr>
            <a:r>
              <a:rPr lang="en-US" altLang="en-US" sz="2000" dirty="0">
                <a:latin typeface="Cambria" panose="02040503050406030204" pitchFamily="18" charset="0"/>
                <a:cs typeface="Arial" charset="0"/>
              </a:rPr>
              <a:t>Food services</a:t>
            </a:r>
          </a:p>
          <a:p>
            <a:pPr marL="228600" indent="-228600">
              <a:spcBef>
                <a:spcPct val="0"/>
              </a:spcBef>
            </a:pPr>
            <a:r>
              <a:rPr lang="en-US" altLang="en-US" sz="2000" dirty="0">
                <a:latin typeface="Cambria" panose="02040503050406030204" pitchFamily="18" charset="0"/>
                <a:cs typeface="Arial" charset="0"/>
              </a:rPr>
              <a:t>Grounds maintenance</a:t>
            </a:r>
          </a:p>
          <a:p>
            <a:pPr marL="228600" indent="-228600">
              <a:spcBef>
                <a:spcPct val="0"/>
              </a:spcBef>
            </a:pPr>
            <a:r>
              <a:rPr lang="en-US" altLang="en-US" sz="2000" dirty="0">
                <a:latin typeface="Cambria" panose="02040503050406030204" pitchFamily="18" charset="0"/>
                <a:cs typeface="Arial" charset="0"/>
              </a:rPr>
              <a:t>Healthcare environmental</a:t>
            </a:r>
          </a:p>
          <a:p>
            <a:pPr marL="228600" indent="-228600">
              <a:spcBef>
                <a:spcPct val="0"/>
              </a:spcBef>
            </a:pPr>
            <a:r>
              <a:rPr lang="en-US" altLang="en-US" sz="2000" dirty="0" smtClean="0">
                <a:latin typeface="Cambria" panose="02040503050406030204" pitchFamily="18" charset="0"/>
                <a:cs typeface="Arial" charset="0"/>
              </a:rPr>
              <a:t>Kitting</a:t>
            </a:r>
            <a:endParaRPr lang="en-US" altLang="en-US" sz="2000" dirty="0">
              <a:latin typeface="Cambria" panose="02040503050406030204" pitchFamily="18" charset="0"/>
              <a:cs typeface="Arial" charset="0"/>
            </a:endParaRPr>
          </a:p>
          <a:p>
            <a:pPr marL="228600" indent="-228600">
              <a:spcBef>
                <a:spcPct val="0"/>
              </a:spcBef>
            </a:pPr>
            <a:r>
              <a:rPr lang="en-US" altLang="en-US" sz="2000" dirty="0">
                <a:latin typeface="Cambria" panose="02040503050406030204" pitchFamily="18" charset="0"/>
                <a:cs typeface="Arial" charset="0"/>
              </a:rPr>
              <a:t>Laundry</a:t>
            </a:r>
          </a:p>
          <a:p>
            <a:pPr marL="228600" indent="-228600">
              <a:spcBef>
                <a:spcPct val="0"/>
              </a:spcBef>
            </a:pPr>
            <a:r>
              <a:rPr lang="en-US" altLang="en-US" sz="2000" dirty="0">
                <a:latin typeface="Cambria" panose="02040503050406030204" pitchFamily="18" charset="0"/>
                <a:cs typeface="Arial" charset="0"/>
              </a:rPr>
              <a:t>Secure document destruction</a:t>
            </a:r>
          </a:p>
          <a:p>
            <a:pPr marL="228600" indent="-228600">
              <a:spcBef>
                <a:spcPct val="0"/>
              </a:spcBef>
            </a:pPr>
            <a:r>
              <a:rPr lang="en-US" altLang="en-US" sz="2000" dirty="0">
                <a:latin typeface="Cambria" panose="02040503050406030204" pitchFamily="18" charset="0"/>
                <a:cs typeface="Arial" charset="0"/>
              </a:rPr>
              <a:t>Secure mail</a:t>
            </a:r>
          </a:p>
          <a:p>
            <a:pPr marL="228600" indent="-228600">
              <a:spcBef>
                <a:spcPct val="0"/>
              </a:spcBef>
            </a:pPr>
            <a:r>
              <a:rPr lang="en-US" altLang="en-US" sz="2000" dirty="0">
                <a:latin typeface="Cambria" panose="02040503050406030204" pitchFamily="18" charset="0"/>
                <a:cs typeface="Arial" charset="0"/>
              </a:rPr>
              <a:t>Supply chain management</a:t>
            </a:r>
          </a:p>
          <a:p>
            <a:pPr marL="228600" indent="-228600">
              <a:spcBef>
                <a:spcPct val="0"/>
              </a:spcBef>
            </a:pPr>
            <a:r>
              <a:rPr lang="en-US" altLang="en-US" sz="2000" dirty="0">
                <a:latin typeface="Cambria" panose="02040503050406030204" pitchFamily="18" charset="0"/>
                <a:cs typeface="Arial" charset="0"/>
              </a:rPr>
              <a:t>Total facility management</a:t>
            </a:r>
          </a:p>
          <a:p>
            <a:endParaRPr lang="en-US" dirty="0"/>
          </a:p>
        </p:txBody>
      </p:sp>
      <p:sp>
        <p:nvSpPr>
          <p:cNvPr id="10"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25</a:t>
            </a:fld>
            <a:endParaRPr lang="en-US" dirty="0"/>
          </a:p>
        </p:txBody>
      </p:sp>
    </p:spTree>
    <p:extLst>
      <p:ext uri="{BB962C8B-B14F-4D97-AF65-F5344CB8AC3E}">
        <p14:creationId xmlns:p14="http://schemas.microsoft.com/office/powerpoint/2010/main" val="1748070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26</a:t>
            </a:fld>
            <a:endParaRPr lang="en-US" dirty="0"/>
          </a:p>
        </p:txBody>
      </p:sp>
      <p:sp>
        <p:nvSpPr>
          <p:cNvPr id="2" name="Title 1"/>
          <p:cNvSpPr>
            <a:spLocks noGrp="1"/>
          </p:cNvSpPr>
          <p:nvPr>
            <p:ph type="title"/>
          </p:nvPr>
        </p:nvSpPr>
        <p:spPr/>
        <p:txBody>
          <a:bodyPr/>
          <a:lstStyle/>
          <a:p>
            <a:r>
              <a:rPr lang="en-US" dirty="0" smtClean="0"/>
              <a:t>SourceAmerica Services – FY14</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85715128"/>
              </p:ext>
            </p:extLst>
          </p:nvPr>
        </p:nvGraphicFramePr>
        <p:xfrm>
          <a:off x="762000" y="1184940"/>
          <a:ext cx="7620000" cy="4967500"/>
        </p:xfrm>
        <a:graphic>
          <a:graphicData uri="http://schemas.openxmlformats.org/drawingml/2006/table">
            <a:tbl>
              <a:tblPr firstRow="1" bandRow="1">
                <a:tableStyleId>{21E4AEA4-8DFA-4A89-87EB-49C32662AFE0}</a:tableStyleId>
              </a:tblPr>
              <a:tblGrid>
                <a:gridCol w="2362200"/>
                <a:gridCol w="2819400"/>
                <a:gridCol w="2438400"/>
              </a:tblGrid>
              <a:tr h="339060">
                <a:tc>
                  <a:txBody>
                    <a:bodyPr/>
                    <a:lstStyle/>
                    <a:p>
                      <a:pPr marL="0" algn="ctr" defTabSz="457200" rtl="0" eaLnBrk="1" fontAlgn="b" latinLnBrk="0" hangingPunct="1"/>
                      <a:r>
                        <a:rPr lang="en-US" sz="1400" kern="1200" dirty="0">
                          <a:solidFill>
                            <a:schemeClr val="tx1"/>
                          </a:solidFill>
                          <a:latin typeface="Cambria" pitchFamily="18" charset="0"/>
                        </a:rPr>
                        <a:t>Line Of Business</a:t>
                      </a:r>
                      <a:endParaRPr lang="en-US" sz="1400" b="1" kern="1200" dirty="0">
                        <a:solidFill>
                          <a:schemeClr val="tx1"/>
                        </a:solidFill>
                        <a:latin typeface="Cambria" pitchFamily="18" charset="0"/>
                        <a:ea typeface="+mn-ea"/>
                        <a:cs typeface="+mn-cs"/>
                      </a:endParaRPr>
                    </a:p>
                  </a:txBody>
                  <a:tcPr marL="7620" marR="7620" marT="7620" marB="0" anchor="ctr"/>
                </a:tc>
                <a:tc>
                  <a:txBody>
                    <a:bodyPr/>
                    <a:lstStyle/>
                    <a:p>
                      <a:pPr marL="0" algn="ctr" defTabSz="457200" rtl="0" eaLnBrk="1" fontAlgn="b" latinLnBrk="0" hangingPunct="1"/>
                      <a:r>
                        <a:rPr lang="en-US" sz="1400" kern="1200" dirty="0">
                          <a:solidFill>
                            <a:schemeClr val="tx1"/>
                          </a:solidFill>
                          <a:latin typeface="Cambria" pitchFamily="18" charset="0"/>
                        </a:rPr>
                        <a:t>Number of Contracts</a:t>
                      </a:r>
                      <a:endParaRPr lang="en-US" sz="1400" b="1" kern="1200" dirty="0">
                        <a:solidFill>
                          <a:schemeClr val="tx1"/>
                        </a:solidFill>
                        <a:latin typeface="Cambria" pitchFamily="18" charset="0"/>
                        <a:ea typeface="+mn-ea"/>
                        <a:cs typeface="+mn-cs"/>
                      </a:endParaRPr>
                    </a:p>
                  </a:txBody>
                  <a:tcPr marL="7620" marR="7620" marT="7620" marB="0" anchor="ctr"/>
                </a:tc>
                <a:tc>
                  <a:txBody>
                    <a:bodyPr/>
                    <a:lstStyle/>
                    <a:p>
                      <a:pPr marL="0" algn="ctr" defTabSz="457200" rtl="0" eaLnBrk="1" fontAlgn="b" latinLnBrk="0" hangingPunct="1"/>
                      <a:r>
                        <a:rPr lang="en-US" sz="1400" kern="1200" dirty="0">
                          <a:solidFill>
                            <a:schemeClr val="tx1"/>
                          </a:solidFill>
                          <a:latin typeface="Cambria" pitchFamily="18" charset="0"/>
                        </a:rPr>
                        <a:t>FY14 Annual Value</a:t>
                      </a:r>
                      <a:endParaRPr lang="en-US" sz="1400" b="1" kern="1200" dirty="0">
                        <a:solidFill>
                          <a:schemeClr val="tx1"/>
                        </a:solidFill>
                        <a:latin typeface="Cambria" pitchFamily="18" charset="0"/>
                        <a:ea typeface="+mn-ea"/>
                        <a:cs typeface="+mn-cs"/>
                      </a:endParaRPr>
                    </a:p>
                  </a:txBody>
                  <a:tcPr marL="7620" marR="7620" marT="7620" marB="0" anchor="ctr"/>
                </a:tc>
              </a:tr>
              <a:tr h="231422">
                <a:tc>
                  <a:txBody>
                    <a:bodyPr/>
                    <a:lstStyle/>
                    <a:p>
                      <a:pPr algn="ctr" fontAlgn="b"/>
                      <a:r>
                        <a:rPr lang="en-US" sz="1400" u="none" strike="noStrike" dirty="0">
                          <a:effectLst/>
                          <a:latin typeface="Cambria" pitchFamily="18" charset="0"/>
                        </a:rPr>
                        <a:t>Custodial Services</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c>
                  <a:txBody>
                    <a:bodyPr/>
                    <a:lstStyle/>
                    <a:p>
                      <a:pPr algn="ctr" fontAlgn="b"/>
                      <a:r>
                        <a:rPr lang="en-US" sz="1400" u="none" strike="noStrike" dirty="0">
                          <a:effectLst/>
                          <a:latin typeface="Cambria" pitchFamily="18" charset="0"/>
                        </a:rPr>
                        <a:t>942</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c>
                  <a:txBody>
                    <a:bodyPr/>
                    <a:lstStyle/>
                    <a:p>
                      <a:pPr algn="ctr" fontAlgn="b"/>
                      <a:r>
                        <a:rPr lang="en-US" sz="1400" u="none" strike="noStrike" dirty="0">
                          <a:effectLst/>
                          <a:latin typeface="Cambria" pitchFamily="18" charset="0"/>
                        </a:rPr>
                        <a:t>$666,834,547 </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r>
              <a:tr h="231422">
                <a:tc>
                  <a:txBody>
                    <a:bodyPr/>
                    <a:lstStyle/>
                    <a:p>
                      <a:pPr algn="ctr" fontAlgn="b"/>
                      <a:r>
                        <a:rPr lang="en-US" sz="1400" u="none" strike="noStrike" dirty="0">
                          <a:effectLst/>
                          <a:latin typeface="Cambria" pitchFamily="18" charset="0"/>
                        </a:rPr>
                        <a:t>Total Facility Mgmt</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c>
                  <a:txBody>
                    <a:bodyPr/>
                    <a:lstStyle/>
                    <a:p>
                      <a:pPr algn="ctr" fontAlgn="b"/>
                      <a:r>
                        <a:rPr lang="en-US" sz="1400" u="none" strike="noStrike" dirty="0">
                          <a:effectLst/>
                          <a:latin typeface="Cambria" pitchFamily="18" charset="0"/>
                        </a:rPr>
                        <a:t>61</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c>
                  <a:txBody>
                    <a:bodyPr/>
                    <a:lstStyle/>
                    <a:p>
                      <a:pPr algn="ctr" fontAlgn="b"/>
                      <a:r>
                        <a:rPr lang="en-US" sz="1400" u="none" strike="noStrike" dirty="0">
                          <a:effectLst/>
                          <a:latin typeface="Cambria" pitchFamily="18" charset="0"/>
                        </a:rPr>
                        <a:t>$316,375,141 </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r>
              <a:tr h="231422">
                <a:tc>
                  <a:txBody>
                    <a:bodyPr/>
                    <a:lstStyle/>
                    <a:p>
                      <a:pPr algn="ctr" fontAlgn="b"/>
                      <a:r>
                        <a:rPr lang="en-US" sz="1400" u="none" strike="noStrike" dirty="0">
                          <a:effectLst/>
                          <a:latin typeface="Cambria" pitchFamily="18" charset="0"/>
                        </a:rPr>
                        <a:t>Food Service</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c>
                  <a:txBody>
                    <a:bodyPr/>
                    <a:lstStyle/>
                    <a:p>
                      <a:pPr algn="ctr" fontAlgn="b"/>
                      <a:r>
                        <a:rPr lang="en-US" sz="1400" u="none" strike="noStrike" dirty="0">
                          <a:effectLst/>
                          <a:latin typeface="Cambria" pitchFamily="18" charset="0"/>
                        </a:rPr>
                        <a:t>98</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c>
                  <a:txBody>
                    <a:bodyPr/>
                    <a:lstStyle/>
                    <a:p>
                      <a:pPr algn="ctr" fontAlgn="b"/>
                      <a:r>
                        <a:rPr lang="en-US" sz="1400" u="none" strike="noStrike" dirty="0">
                          <a:effectLst/>
                          <a:latin typeface="Cambria" pitchFamily="18" charset="0"/>
                        </a:rPr>
                        <a:t>$251,985,374 </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r>
              <a:tr h="231422">
                <a:tc>
                  <a:txBody>
                    <a:bodyPr/>
                    <a:lstStyle/>
                    <a:p>
                      <a:pPr algn="ctr" fontAlgn="b"/>
                      <a:r>
                        <a:rPr lang="en-US" sz="1400" u="none" strike="noStrike" dirty="0">
                          <a:effectLst/>
                          <a:latin typeface="Cambria" pitchFamily="18" charset="0"/>
                        </a:rPr>
                        <a:t>Contact Center</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c>
                  <a:txBody>
                    <a:bodyPr/>
                    <a:lstStyle/>
                    <a:p>
                      <a:pPr algn="ctr" fontAlgn="b"/>
                      <a:r>
                        <a:rPr lang="en-US" sz="1400" u="none" strike="noStrike" dirty="0">
                          <a:effectLst/>
                          <a:latin typeface="Cambria" pitchFamily="18" charset="0"/>
                        </a:rPr>
                        <a:t>37</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c>
                  <a:txBody>
                    <a:bodyPr/>
                    <a:lstStyle/>
                    <a:p>
                      <a:pPr algn="ctr" fontAlgn="b"/>
                      <a:r>
                        <a:rPr lang="en-US" sz="1400" u="none" strike="noStrike" dirty="0">
                          <a:effectLst/>
                          <a:latin typeface="Cambria" pitchFamily="18" charset="0"/>
                        </a:rPr>
                        <a:t>$153,114,479 </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r>
              <a:tr h="231422">
                <a:tc>
                  <a:txBody>
                    <a:bodyPr/>
                    <a:lstStyle/>
                    <a:p>
                      <a:pPr algn="ctr" fontAlgn="b"/>
                      <a:r>
                        <a:rPr lang="en-US" sz="1400" u="none" strike="noStrike" dirty="0">
                          <a:effectLst/>
                          <a:latin typeface="Cambria" pitchFamily="18" charset="0"/>
                        </a:rPr>
                        <a:t>Commissary</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c>
                  <a:txBody>
                    <a:bodyPr/>
                    <a:lstStyle/>
                    <a:p>
                      <a:pPr algn="ctr" fontAlgn="b"/>
                      <a:r>
                        <a:rPr lang="en-US" sz="1400" u="none" strike="noStrike" dirty="0">
                          <a:effectLst/>
                          <a:latin typeface="Cambria" pitchFamily="18" charset="0"/>
                        </a:rPr>
                        <a:t>99</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c>
                  <a:txBody>
                    <a:bodyPr/>
                    <a:lstStyle/>
                    <a:p>
                      <a:pPr algn="ctr" fontAlgn="b"/>
                      <a:r>
                        <a:rPr lang="en-US" sz="1400" u="none" strike="noStrike" dirty="0">
                          <a:effectLst/>
                          <a:latin typeface="Cambria" pitchFamily="18" charset="0"/>
                        </a:rPr>
                        <a:t>$91,749,913 </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r>
              <a:tr h="231422">
                <a:tc>
                  <a:txBody>
                    <a:bodyPr/>
                    <a:lstStyle/>
                    <a:p>
                      <a:pPr algn="ctr" fontAlgn="b"/>
                      <a:r>
                        <a:rPr lang="en-US" sz="1400" u="none" strike="noStrike" dirty="0">
                          <a:effectLst/>
                          <a:latin typeface="Cambria" pitchFamily="18" charset="0"/>
                        </a:rPr>
                        <a:t>Grounds</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c>
                  <a:txBody>
                    <a:bodyPr/>
                    <a:lstStyle/>
                    <a:p>
                      <a:pPr algn="ctr" fontAlgn="b"/>
                      <a:r>
                        <a:rPr lang="en-US" sz="1400" u="none" strike="noStrike" dirty="0">
                          <a:effectLst/>
                          <a:latin typeface="Cambria" pitchFamily="18" charset="0"/>
                        </a:rPr>
                        <a:t>156</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c>
                  <a:txBody>
                    <a:bodyPr/>
                    <a:lstStyle/>
                    <a:p>
                      <a:pPr algn="ctr" fontAlgn="b"/>
                      <a:r>
                        <a:rPr lang="en-US" sz="1400" u="none" strike="noStrike" dirty="0">
                          <a:effectLst/>
                          <a:latin typeface="Cambria" pitchFamily="18" charset="0"/>
                        </a:rPr>
                        <a:t>$70,316,561 </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r>
              <a:tr h="231422">
                <a:tc>
                  <a:txBody>
                    <a:bodyPr/>
                    <a:lstStyle/>
                    <a:p>
                      <a:pPr algn="ctr" fontAlgn="b"/>
                      <a:r>
                        <a:rPr lang="en-US" sz="1400" u="none" strike="noStrike" dirty="0">
                          <a:effectLst/>
                          <a:latin typeface="Cambria" pitchFamily="18" charset="0"/>
                        </a:rPr>
                        <a:t>Supply Chain</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c>
                  <a:txBody>
                    <a:bodyPr/>
                    <a:lstStyle/>
                    <a:p>
                      <a:pPr algn="ctr" fontAlgn="b"/>
                      <a:r>
                        <a:rPr lang="en-US" sz="1400" u="none" strike="noStrike" dirty="0">
                          <a:effectLst/>
                          <a:latin typeface="Cambria" pitchFamily="18" charset="0"/>
                        </a:rPr>
                        <a:t>35</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c>
                  <a:txBody>
                    <a:bodyPr/>
                    <a:lstStyle/>
                    <a:p>
                      <a:pPr algn="ctr" fontAlgn="b"/>
                      <a:r>
                        <a:rPr lang="en-US" sz="1400" u="none" strike="noStrike" dirty="0">
                          <a:effectLst/>
                          <a:latin typeface="Cambria" pitchFamily="18" charset="0"/>
                        </a:rPr>
                        <a:t>$64,988,044 </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r>
              <a:tr h="231422">
                <a:tc>
                  <a:txBody>
                    <a:bodyPr/>
                    <a:lstStyle/>
                    <a:p>
                      <a:pPr algn="ctr" fontAlgn="b"/>
                      <a:r>
                        <a:rPr lang="en-US" sz="1400" u="none" strike="noStrike" dirty="0">
                          <a:effectLst/>
                          <a:latin typeface="Cambria" pitchFamily="18" charset="0"/>
                        </a:rPr>
                        <a:t>Mail Services</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c>
                  <a:txBody>
                    <a:bodyPr/>
                    <a:lstStyle/>
                    <a:p>
                      <a:pPr algn="ctr" fontAlgn="b"/>
                      <a:r>
                        <a:rPr lang="en-US" sz="1400" u="none" strike="noStrike" dirty="0">
                          <a:effectLst/>
                          <a:latin typeface="Cambria" pitchFamily="18" charset="0"/>
                        </a:rPr>
                        <a:t>143</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c>
                  <a:txBody>
                    <a:bodyPr/>
                    <a:lstStyle/>
                    <a:p>
                      <a:pPr algn="ctr" fontAlgn="b"/>
                      <a:r>
                        <a:rPr lang="en-US" sz="1400" u="none" strike="noStrike" dirty="0">
                          <a:effectLst/>
                          <a:latin typeface="Cambria" pitchFamily="18" charset="0"/>
                        </a:rPr>
                        <a:t>$57,115,877 </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r>
              <a:tr h="231422">
                <a:tc>
                  <a:txBody>
                    <a:bodyPr/>
                    <a:lstStyle/>
                    <a:p>
                      <a:pPr algn="ctr" fontAlgn="b"/>
                      <a:r>
                        <a:rPr lang="en-US" sz="1400" u="none" strike="noStrike" dirty="0">
                          <a:effectLst/>
                          <a:latin typeface="Cambria" pitchFamily="18" charset="0"/>
                        </a:rPr>
                        <a:t>Healthcare Environmental</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c>
                  <a:txBody>
                    <a:bodyPr/>
                    <a:lstStyle/>
                    <a:p>
                      <a:pPr algn="ctr" fontAlgn="b"/>
                      <a:r>
                        <a:rPr lang="en-US" sz="1400" u="none" strike="noStrike" dirty="0">
                          <a:effectLst/>
                          <a:latin typeface="Cambria" pitchFamily="18" charset="0"/>
                        </a:rPr>
                        <a:t>26</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c>
                  <a:txBody>
                    <a:bodyPr/>
                    <a:lstStyle/>
                    <a:p>
                      <a:pPr algn="ctr" fontAlgn="b"/>
                      <a:r>
                        <a:rPr lang="en-US" sz="1400" u="none" strike="noStrike" dirty="0">
                          <a:effectLst/>
                          <a:latin typeface="Cambria" pitchFamily="18" charset="0"/>
                        </a:rPr>
                        <a:t>$56,415,685 </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r>
              <a:tr h="231422">
                <a:tc>
                  <a:txBody>
                    <a:bodyPr/>
                    <a:lstStyle/>
                    <a:p>
                      <a:pPr algn="ctr" fontAlgn="b"/>
                      <a:r>
                        <a:rPr lang="en-US" sz="1400" u="none" strike="noStrike" dirty="0">
                          <a:effectLst/>
                          <a:latin typeface="Cambria" pitchFamily="18" charset="0"/>
                        </a:rPr>
                        <a:t>Administrative Services</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c>
                  <a:txBody>
                    <a:bodyPr/>
                    <a:lstStyle/>
                    <a:p>
                      <a:pPr algn="ctr" fontAlgn="b"/>
                      <a:r>
                        <a:rPr lang="en-US" sz="1400" u="none" strike="noStrike" dirty="0">
                          <a:effectLst/>
                          <a:latin typeface="Cambria" pitchFamily="18" charset="0"/>
                        </a:rPr>
                        <a:t>94</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c>
                  <a:txBody>
                    <a:bodyPr/>
                    <a:lstStyle/>
                    <a:p>
                      <a:pPr algn="ctr" fontAlgn="b"/>
                      <a:r>
                        <a:rPr lang="en-US" sz="1400" u="none" strike="noStrike" dirty="0">
                          <a:effectLst/>
                          <a:latin typeface="Cambria" pitchFamily="18" charset="0"/>
                        </a:rPr>
                        <a:t>$54,468,937 </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r>
              <a:tr h="231422">
                <a:tc>
                  <a:txBody>
                    <a:bodyPr/>
                    <a:lstStyle/>
                    <a:p>
                      <a:pPr algn="ctr" fontAlgn="b"/>
                      <a:r>
                        <a:rPr lang="en-US" sz="1400" u="none" strike="noStrike" dirty="0">
                          <a:effectLst/>
                          <a:latin typeface="Cambria" pitchFamily="18" charset="0"/>
                        </a:rPr>
                        <a:t>Laundry </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c>
                  <a:txBody>
                    <a:bodyPr/>
                    <a:lstStyle/>
                    <a:p>
                      <a:pPr algn="ctr" fontAlgn="b"/>
                      <a:r>
                        <a:rPr lang="en-US" sz="1400" u="none" strike="noStrike" dirty="0">
                          <a:effectLst/>
                          <a:latin typeface="Cambria" pitchFamily="18" charset="0"/>
                        </a:rPr>
                        <a:t>75</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c>
                  <a:txBody>
                    <a:bodyPr/>
                    <a:lstStyle/>
                    <a:p>
                      <a:pPr algn="ctr" fontAlgn="b"/>
                      <a:r>
                        <a:rPr lang="en-US" sz="1400" u="none" strike="noStrike" dirty="0">
                          <a:effectLst/>
                          <a:latin typeface="Cambria" pitchFamily="18" charset="0"/>
                        </a:rPr>
                        <a:t>$27,154,161 </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r>
              <a:tr h="231422">
                <a:tc>
                  <a:txBody>
                    <a:bodyPr/>
                    <a:lstStyle/>
                    <a:p>
                      <a:pPr algn="ctr" fontAlgn="b"/>
                      <a:r>
                        <a:rPr lang="en-US" sz="1400" u="none" strike="noStrike" dirty="0">
                          <a:effectLst/>
                          <a:latin typeface="Cambria" pitchFamily="18" charset="0"/>
                        </a:rPr>
                        <a:t>Fleet Management</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c>
                  <a:txBody>
                    <a:bodyPr/>
                    <a:lstStyle/>
                    <a:p>
                      <a:pPr algn="ctr" fontAlgn="b"/>
                      <a:r>
                        <a:rPr lang="en-US" sz="1400" u="none" strike="noStrike" dirty="0">
                          <a:effectLst/>
                          <a:latin typeface="Cambria" pitchFamily="18" charset="0"/>
                        </a:rPr>
                        <a:t>13</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c>
                  <a:txBody>
                    <a:bodyPr/>
                    <a:lstStyle/>
                    <a:p>
                      <a:pPr algn="ctr" fontAlgn="b"/>
                      <a:r>
                        <a:rPr lang="en-US" sz="1400" u="none" strike="noStrike" dirty="0">
                          <a:effectLst/>
                          <a:latin typeface="Cambria" pitchFamily="18" charset="0"/>
                        </a:rPr>
                        <a:t>$18,624,560 </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r>
              <a:tr h="231422">
                <a:tc>
                  <a:txBody>
                    <a:bodyPr/>
                    <a:lstStyle/>
                    <a:p>
                      <a:pPr algn="ctr" fontAlgn="b"/>
                      <a:r>
                        <a:rPr lang="en-US" sz="1400" u="none" strike="noStrike" dirty="0">
                          <a:effectLst/>
                          <a:latin typeface="Cambria" pitchFamily="18" charset="0"/>
                        </a:rPr>
                        <a:t>All Other Services</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c>
                  <a:txBody>
                    <a:bodyPr/>
                    <a:lstStyle/>
                    <a:p>
                      <a:pPr algn="ctr" fontAlgn="b"/>
                      <a:r>
                        <a:rPr lang="en-US" sz="1400" u="none" strike="noStrike" dirty="0">
                          <a:effectLst/>
                          <a:latin typeface="Cambria" pitchFamily="18" charset="0"/>
                        </a:rPr>
                        <a:t>26</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c>
                  <a:txBody>
                    <a:bodyPr/>
                    <a:lstStyle/>
                    <a:p>
                      <a:pPr algn="ctr" fontAlgn="b"/>
                      <a:r>
                        <a:rPr lang="en-US" sz="1400" u="none" strike="noStrike" dirty="0">
                          <a:effectLst/>
                          <a:latin typeface="Cambria" pitchFamily="18" charset="0"/>
                        </a:rPr>
                        <a:t>$13,654,649 </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r>
              <a:tr h="231422">
                <a:tc>
                  <a:txBody>
                    <a:bodyPr/>
                    <a:lstStyle/>
                    <a:p>
                      <a:pPr algn="ctr" fontAlgn="b"/>
                      <a:r>
                        <a:rPr lang="en-US" sz="1400" u="none" strike="noStrike" dirty="0">
                          <a:effectLst/>
                          <a:latin typeface="Cambria" pitchFamily="18" charset="0"/>
                        </a:rPr>
                        <a:t>Hospitality</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c>
                  <a:txBody>
                    <a:bodyPr/>
                    <a:lstStyle/>
                    <a:p>
                      <a:pPr algn="ctr" fontAlgn="b"/>
                      <a:r>
                        <a:rPr lang="en-US" sz="1400" u="none" strike="noStrike" dirty="0">
                          <a:effectLst/>
                          <a:latin typeface="Cambria" pitchFamily="18" charset="0"/>
                        </a:rPr>
                        <a:t>6</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c>
                  <a:txBody>
                    <a:bodyPr/>
                    <a:lstStyle/>
                    <a:p>
                      <a:pPr algn="ctr" fontAlgn="b"/>
                      <a:r>
                        <a:rPr lang="en-US" sz="1400" u="none" strike="noStrike" dirty="0">
                          <a:effectLst/>
                          <a:latin typeface="Cambria" pitchFamily="18" charset="0"/>
                        </a:rPr>
                        <a:t>$7,136,978 </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r>
              <a:tr h="231422">
                <a:tc>
                  <a:txBody>
                    <a:bodyPr/>
                    <a:lstStyle/>
                    <a:p>
                      <a:pPr algn="ctr" fontAlgn="b"/>
                      <a:r>
                        <a:rPr lang="en-US" sz="1400" u="none" strike="noStrike" dirty="0">
                          <a:effectLst/>
                          <a:latin typeface="Cambria" pitchFamily="18" charset="0"/>
                        </a:rPr>
                        <a:t>Recycling</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c>
                  <a:txBody>
                    <a:bodyPr/>
                    <a:lstStyle/>
                    <a:p>
                      <a:pPr algn="ctr" fontAlgn="b"/>
                      <a:r>
                        <a:rPr lang="en-US" sz="1400" u="none" strike="noStrike" dirty="0">
                          <a:effectLst/>
                          <a:latin typeface="Cambria" pitchFamily="18" charset="0"/>
                        </a:rPr>
                        <a:t>13</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c>
                  <a:txBody>
                    <a:bodyPr/>
                    <a:lstStyle/>
                    <a:p>
                      <a:pPr algn="ctr" fontAlgn="b"/>
                      <a:r>
                        <a:rPr lang="en-US" sz="1400" u="none" strike="noStrike" dirty="0">
                          <a:effectLst/>
                          <a:latin typeface="Cambria" pitchFamily="18" charset="0"/>
                        </a:rPr>
                        <a:t>$4,476,392 </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r>
              <a:tr h="231422">
                <a:tc>
                  <a:txBody>
                    <a:bodyPr/>
                    <a:lstStyle/>
                    <a:p>
                      <a:pPr algn="ctr" fontAlgn="b"/>
                      <a:r>
                        <a:rPr lang="en-US" sz="1400" u="none" strike="noStrike" dirty="0">
                          <a:effectLst/>
                          <a:latin typeface="Cambria" pitchFamily="18" charset="0"/>
                        </a:rPr>
                        <a:t>Document Management</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c>
                  <a:txBody>
                    <a:bodyPr/>
                    <a:lstStyle/>
                    <a:p>
                      <a:pPr algn="ctr" fontAlgn="b"/>
                      <a:r>
                        <a:rPr lang="en-US" sz="1400" u="none" strike="noStrike" dirty="0">
                          <a:effectLst/>
                          <a:latin typeface="Cambria" pitchFamily="18" charset="0"/>
                        </a:rPr>
                        <a:t>11</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c>
                  <a:txBody>
                    <a:bodyPr/>
                    <a:lstStyle/>
                    <a:p>
                      <a:pPr algn="ctr" fontAlgn="b"/>
                      <a:r>
                        <a:rPr lang="en-US" sz="1400" u="none" strike="noStrike" dirty="0">
                          <a:effectLst/>
                          <a:latin typeface="Cambria" pitchFamily="18" charset="0"/>
                        </a:rPr>
                        <a:t>$3,916,175 </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r>
              <a:tr h="231422">
                <a:tc>
                  <a:txBody>
                    <a:bodyPr/>
                    <a:lstStyle/>
                    <a:p>
                      <a:pPr algn="ctr" fontAlgn="b"/>
                      <a:r>
                        <a:rPr lang="en-US" sz="1400" u="none" strike="noStrike" dirty="0">
                          <a:effectLst/>
                          <a:latin typeface="Cambria" pitchFamily="18" charset="0"/>
                        </a:rPr>
                        <a:t>Document Destruction </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c>
                  <a:txBody>
                    <a:bodyPr/>
                    <a:lstStyle/>
                    <a:p>
                      <a:pPr algn="ctr" fontAlgn="b"/>
                      <a:r>
                        <a:rPr lang="en-US" sz="1400" u="none" strike="noStrike" dirty="0">
                          <a:effectLst/>
                          <a:latin typeface="Cambria" pitchFamily="18" charset="0"/>
                        </a:rPr>
                        <a:t>73</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c>
                  <a:txBody>
                    <a:bodyPr/>
                    <a:lstStyle/>
                    <a:p>
                      <a:pPr algn="ctr" fontAlgn="b"/>
                      <a:r>
                        <a:rPr lang="en-US" sz="1400" u="none" strike="noStrike" dirty="0">
                          <a:effectLst/>
                          <a:latin typeface="Cambria" pitchFamily="18" charset="0"/>
                        </a:rPr>
                        <a:t>$2,249,712 </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r>
              <a:tr h="231422">
                <a:tc>
                  <a:txBody>
                    <a:bodyPr/>
                    <a:lstStyle/>
                    <a:p>
                      <a:pPr algn="ctr" fontAlgn="b"/>
                      <a:r>
                        <a:rPr lang="en-US" sz="1400" u="none" strike="noStrike" dirty="0">
                          <a:effectLst/>
                          <a:latin typeface="Cambria" pitchFamily="18" charset="0"/>
                        </a:rPr>
                        <a:t>Retail Services</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c>
                  <a:txBody>
                    <a:bodyPr/>
                    <a:lstStyle/>
                    <a:p>
                      <a:pPr algn="ctr" fontAlgn="b"/>
                      <a:r>
                        <a:rPr lang="en-US" sz="1400" u="none" strike="noStrike" dirty="0">
                          <a:effectLst/>
                          <a:latin typeface="Cambria" pitchFamily="18" charset="0"/>
                        </a:rPr>
                        <a:t>1</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c>
                  <a:txBody>
                    <a:bodyPr/>
                    <a:lstStyle/>
                    <a:p>
                      <a:pPr algn="ctr" fontAlgn="b"/>
                      <a:r>
                        <a:rPr lang="en-US" sz="1400" u="none" strike="noStrike" dirty="0">
                          <a:effectLst/>
                          <a:latin typeface="Cambria" pitchFamily="18" charset="0"/>
                        </a:rPr>
                        <a:t>$460,972 </a:t>
                      </a:r>
                      <a:endParaRPr lang="en-US" sz="1400" b="0" i="0" u="none" strike="noStrike" dirty="0">
                        <a:solidFill>
                          <a:srgbClr val="000000"/>
                        </a:solidFill>
                        <a:effectLst/>
                        <a:latin typeface="Cambria" panose="02040503050406030204" pitchFamily="18" charset="0"/>
                      </a:endParaRPr>
                    </a:p>
                  </a:txBody>
                  <a:tcPr marL="7620" marR="7620" marT="7620" marB="0" anchor="b">
                    <a:solidFill>
                      <a:schemeClr val="bg1"/>
                    </a:solidFill>
                  </a:tcPr>
                </a:tc>
              </a:tr>
              <a:tr h="231422">
                <a:tc>
                  <a:txBody>
                    <a:bodyPr/>
                    <a:lstStyle/>
                    <a:p>
                      <a:pPr algn="ctr" fontAlgn="b"/>
                      <a:r>
                        <a:rPr lang="en-US" sz="1400" u="none" strike="noStrike" dirty="0">
                          <a:effectLst/>
                          <a:latin typeface="Cambria" pitchFamily="18" charset="0"/>
                        </a:rPr>
                        <a:t>M&amp;D</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c>
                  <a:txBody>
                    <a:bodyPr/>
                    <a:lstStyle/>
                    <a:p>
                      <a:pPr algn="ctr" fontAlgn="b"/>
                      <a:r>
                        <a:rPr lang="en-US" sz="1400" u="none" strike="noStrike" dirty="0">
                          <a:effectLst/>
                          <a:latin typeface="Cambria" pitchFamily="18" charset="0"/>
                        </a:rPr>
                        <a:t>26</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c>
                  <a:txBody>
                    <a:bodyPr/>
                    <a:lstStyle/>
                    <a:p>
                      <a:pPr algn="ctr" fontAlgn="b"/>
                      <a:r>
                        <a:rPr lang="en-US" sz="1400" u="none" strike="noStrike" dirty="0">
                          <a:effectLst/>
                          <a:latin typeface="Cambria" pitchFamily="18" charset="0"/>
                        </a:rPr>
                        <a:t>$31,236 </a:t>
                      </a:r>
                      <a:endParaRPr lang="en-US" sz="1400" b="0" i="0" u="none" strike="noStrike" dirty="0">
                        <a:solidFill>
                          <a:srgbClr val="000000"/>
                        </a:solidFill>
                        <a:effectLst/>
                        <a:latin typeface="Cambria" panose="02040503050406030204" pitchFamily="18" charset="0"/>
                      </a:endParaRPr>
                    </a:p>
                  </a:txBody>
                  <a:tcPr marL="7620" marR="7620" marT="7620" marB="0" anchor="b">
                    <a:solidFill>
                      <a:srgbClr val="E7E7E7"/>
                    </a:solidFill>
                  </a:tcPr>
                </a:tc>
              </a:tr>
              <a:tr h="231422">
                <a:tc>
                  <a:txBody>
                    <a:bodyPr/>
                    <a:lstStyle/>
                    <a:p>
                      <a:pPr algn="ctr" fontAlgn="b"/>
                      <a:r>
                        <a:rPr lang="en-US" sz="1400" b="1" u="none" strike="noStrike" dirty="0">
                          <a:effectLst/>
                          <a:latin typeface="Cambria" pitchFamily="18" charset="0"/>
                        </a:rPr>
                        <a:t>Total Annual Sales </a:t>
                      </a:r>
                      <a:endParaRPr lang="en-US" sz="1400" b="1" i="0" u="none" strike="noStrike" dirty="0">
                        <a:solidFill>
                          <a:srgbClr val="000000"/>
                        </a:solidFill>
                        <a:effectLst/>
                        <a:latin typeface="Cambria" panose="02040503050406030204" pitchFamily="18" charset="0"/>
                      </a:endParaRPr>
                    </a:p>
                  </a:txBody>
                  <a:tcPr marL="7620" marR="7620" marT="7620" marB="0" anchor="b">
                    <a:solidFill>
                      <a:schemeClr val="bg1"/>
                    </a:solidFill>
                  </a:tcPr>
                </a:tc>
                <a:tc>
                  <a:txBody>
                    <a:bodyPr/>
                    <a:lstStyle/>
                    <a:p>
                      <a:pPr algn="ctr" fontAlgn="b"/>
                      <a:r>
                        <a:rPr lang="en-US" sz="1400" b="1" u="none" strike="noStrike" dirty="0">
                          <a:effectLst/>
                          <a:latin typeface="Cambria" pitchFamily="18" charset="0"/>
                        </a:rPr>
                        <a:t>1935</a:t>
                      </a:r>
                      <a:endParaRPr lang="en-US" sz="1400" b="1" i="0" u="none" strike="noStrike" dirty="0">
                        <a:solidFill>
                          <a:srgbClr val="000000"/>
                        </a:solidFill>
                        <a:effectLst/>
                        <a:latin typeface="Cambria" panose="02040503050406030204" pitchFamily="18" charset="0"/>
                      </a:endParaRPr>
                    </a:p>
                  </a:txBody>
                  <a:tcPr marL="7620" marR="7620" marT="7620" marB="0" anchor="b">
                    <a:solidFill>
                      <a:schemeClr val="bg1"/>
                    </a:solidFill>
                  </a:tcPr>
                </a:tc>
                <a:tc>
                  <a:txBody>
                    <a:bodyPr/>
                    <a:lstStyle/>
                    <a:p>
                      <a:pPr algn="ctr" fontAlgn="b"/>
                      <a:r>
                        <a:rPr lang="en-US" sz="1400" b="1" u="none" strike="noStrike" dirty="0">
                          <a:effectLst/>
                          <a:latin typeface="Cambria" pitchFamily="18" charset="0"/>
                        </a:rPr>
                        <a:t>$1,861,069,393 </a:t>
                      </a:r>
                      <a:endParaRPr lang="en-US" sz="1400" b="1" i="0" u="none" strike="noStrike" dirty="0">
                        <a:solidFill>
                          <a:srgbClr val="000000"/>
                        </a:solidFill>
                        <a:effectLst/>
                        <a:latin typeface="Cambria" panose="02040503050406030204" pitchFamily="18" charset="0"/>
                      </a:endParaRPr>
                    </a:p>
                  </a:txBody>
                  <a:tcPr marL="7620" marR="7620" marT="7620" marB="0" anchor="b">
                    <a:solidFill>
                      <a:schemeClr val="bg1"/>
                    </a:solidFill>
                  </a:tcPr>
                </a:tc>
              </a:tr>
            </a:tbl>
          </a:graphicData>
        </a:graphic>
      </p:graphicFrame>
    </p:spTree>
    <p:extLst>
      <p:ext uri="{BB962C8B-B14F-4D97-AF65-F5344CB8AC3E}">
        <p14:creationId xmlns:p14="http://schemas.microsoft.com/office/powerpoint/2010/main" val="27336590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0" y="1212090"/>
            <a:ext cx="7251700" cy="511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err="1"/>
              <a:t>SourceAmerica</a:t>
            </a:r>
            <a:r>
              <a:rPr lang="en-US" dirty="0"/>
              <a:t> Services – </a:t>
            </a:r>
            <a:r>
              <a:rPr lang="en-US" dirty="0" smtClean="0"/>
              <a:t>FY14</a:t>
            </a:r>
            <a:endParaRPr lang="en-US" dirty="0"/>
          </a:p>
        </p:txBody>
      </p:sp>
      <p:sp>
        <p:nvSpPr>
          <p:cNvPr id="4"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27</a:t>
            </a:fld>
            <a:endParaRPr lang="en-US" dirty="0"/>
          </a:p>
        </p:txBody>
      </p:sp>
    </p:spTree>
    <p:extLst>
      <p:ext uri="{BB962C8B-B14F-4D97-AF65-F5344CB8AC3E}">
        <p14:creationId xmlns:p14="http://schemas.microsoft.com/office/powerpoint/2010/main" val="5241078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altLang="en-US" dirty="0"/>
              <a:t>The </a:t>
            </a:r>
            <a:r>
              <a:rPr lang="en-US" altLang="en-US" dirty="0" err="1"/>
              <a:t>AbilityOne</a:t>
            </a:r>
            <a:r>
              <a:rPr lang="en-US" altLang="en-US" dirty="0"/>
              <a:t> Procurement List</a:t>
            </a:r>
            <a:endParaRPr lang="en-US" dirty="0"/>
          </a:p>
        </p:txBody>
      </p:sp>
      <p:sp>
        <p:nvSpPr>
          <p:cNvPr id="5" name="Content Placeholder 4"/>
          <p:cNvSpPr>
            <a:spLocks noGrp="1"/>
          </p:cNvSpPr>
          <p:nvPr>
            <p:ph sz="quarter" idx="11"/>
          </p:nvPr>
        </p:nvSpPr>
        <p:spPr>
          <a:xfrm>
            <a:off x="463550" y="1282700"/>
            <a:ext cx="8223250" cy="5194300"/>
          </a:xfrm>
        </p:spPr>
        <p:txBody>
          <a:bodyPr>
            <a:noAutofit/>
          </a:bodyPr>
          <a:lstStyle/>
          <a:p>
            <a:pPr marL="347663" indent="-347663" eaLnBrk="0" hangingPunct="0">
              <a:spcBef>
                <a:spcPts val="0"/>
              </a:spcBef>
              <a:spcAft>
                <a:spcPts val="600"/>
              </a:spcAft>
              <a:buFontTx/>
              <a:buChar char="•"/>
              <a:defRPr/>
            </a:pPr>
            <a:r>
              <a:rPr lang="en-US" sz="2400" kern="0" dirty="0">
                <a:solidFill>
                  <a:srgbClr val="000000"/>
                </a:solidFill>
                <a:latin typeface="Cambria" panose="02040503050406030204" pitchFamily="18" charset="0"/>
                <a:ea typeface="ＭＳ Ｐゴシック"/>
              </a:rPr>
              <a:t>The Commission maintains a Procurement List of products and services </a:t>
            </a:r>
            <a:r>
              <a:rPr lang="en-US" sz="2400" kern="0" dirty="0" smtClean="0">
                <a:solidFill>
                  <a:srgbClr val="000000"/>
                </a:solidFill>
                <a:latin typeface="Cambria" panose="02040503050406030204" pitchFamily="18" charset="0"/>
                <a:ea typeface="ＭＳ Ｐゴシック"/>
              </a:rPr>
              <a:t>that have </a:t>
            </a:r>
            <a:r>
              <a:rPr lang="en-US" sz="2400" kern="0" dirty="0">
                <a:solidFill>
                  <a:srgbClr val="000000"/>
                </a:solidFill>
                <a:latin typeface="Cambria" panose="02040503050406030204" pitchFamily="18" charset="0"/>
                <a:ea typeface="ＭＳ Ｐゴシック"/>
              </a:rPr>
              <a:t>been placed in the </a:t>
            </a:r>
            <a:r>
              <a:rPr lang="en-US" sz="2400" kern="0" dirty="0" err="1">
                <a:solidFill>
                  <a:srgbClr val="000000"/>
                </a:solidFill>
                <a:latin typeface="Cambria" panose="02040503050406030204" pitchFamily="18" charset="0"/>
                <a:ea typeface="ＭＳ Ｐゴシック"/>
              </a:rPr>
              <a:t>AbilityOne</a:t>
            </a:r>
            <a:r>
              <a:rPr lang="en-US" sz="2400" kern="0" dirty="0">
                <a:solidFill>
                  <a:srgbClr val="000000"/>
                </a:solidFill>
                <a:latin typeface="Cambria" panose="02040503050406030204" pitchFamily="18" charset="0"/>
                <a:ea typeface="ＭＳ Ｐゴシック"/>
              </a:rPr>
              <a:t> Program, as referenced in FAR Subparts 8.0 and </a:t>
            </a:r>
            <a:r>
              <a:rPr lang="en-US" sz="2400" kern="0" dirty="0" smtClean="0">
                <a:solidFill>
                  <a:srgbClr val="000000"/>
                </a:solidFill>
                <a:latin typeface="Cambria" panose="02040503050406030204" pitchFamily="18" charset="0"/>
                <a:ea typeface="ＭＳ Ｐゴシック"/>
              </a:rPr>
              <a:t>8.7</a:t>
            </a:r>
            <a:endParaRPr lang="en-US" sz="2400" kern="0" dirty="0">
              <a:solidFill>
                <a:srgbClr val="000000"/>
              </a:solidFill>
              <a:latin typeface="Cambria" panose="02040503050406030204" pitchFamily="18" charset="0"/>
              <a:ea typeface="ＭＳ Ｐゴシック"/>
            </a:endParaRPr>
          </a:p>
          <a:p>
            <a:pPr marL="347663" indent="-347663" eaLnBrk="0" hangingPunct="0">
              <a:spcBef>
                <a:spcPts val="0"/>
              </a:spcBef>
              <a:spcAft>
                <a:spcPts val="600"/>
              </a:spcAft>
              <a:buFontTx/>
              <a:buChar char="•"/>
              <a:defRPr/>
            </a:pPr>
            <a:r>
              <a:rPr lang="en-US" sz="2400" kern="0" dirty="0">
                <a:solidFill>
                  <a:srgbClr val="000000"/>
                </a:solidFill>
                <a:latin typeface="Cambria" panose="02040503050406030204" pitchFamily="18" charset="0"/>
                <a:ea typeface="ＭＳ Ｐゴシック"/>
              </a:rPr>
              <a:t>Once a product or service is on the Procurement List, the government must buy it from the organization designated by the Commission until the government no longer has requirements for that item, or until a nonprofit agency employing people who are blind or have </a:t>
            </a:r>
            <a:r>
              <a:rPr lang="en-US" sz="2400" kern="0" dirty="0" smtClean="0">
                <a:solidFill>
                  <a:srgbClr val="000000"/>
                </a:solidFill>
                <a:latin typeface="Cambria" panose="02040503050406030204" pitchFamily="18" charset="0"/>
                <a:ea typeface="ＭＳ Ｐゴシック"/>
              </a:rPr>
              <a:t>significant </a:t>
            </a:r>
            <a:r>
              <a:rPr lang="en-US" sz="2400" kern="0" dirty="0">
                <a:solidFill>
                  <a:srgbClr val="000000"/>
                </a:solidFill>
                <a:latin typeface="Cambria" panose="02040503050406030204" pitchFamily="18" charset="0"/>
                <a:ea typeface="ＭＳ Ｐゴシック"/>
              </a:rPr>
              <a:t>disabilities can no longer furnish that </a:t>
            </a:r>
            <a:r>
              <a:rPr lang="en-US" sz="2400" kern="0" dirty="0" smtClean="0">
                <a:solidFill>
                  <a:srgbClr val="000000"/>
                </a:solidFill>
                <a:latin typeface="Cambria" panose="02040503050406030204" pitchFamily="18" charset="0"/>
                <a:ea typeface="ＭＳ Ｐゴシック"/>
              </a:rPr>
              <a:t>item</a:t>
            </a:r>
            <a:endParaRPr lang="en-US" sz="2400" kern="0" dirty="0">
              <a:solidFill>
                <a:srgbClr val="000000"/>
              </a:solidFill>
              <a:latin typeface="Cambria" panose="02040503050406030204" pitchFamily="18" charset="0"/>
              <a:ea typeface="ＭＳ Ｐゴシック"/>
            </a:endParaRPr>
          </a:p>
          <a:p>
            <a:pPr marL="347663" indent="-347663" eaLnBrk="0" hangingPunct="0">
              <a:spcBef>
                <a:spcPts val="0"/>
              </a:spcBef>
              <a:spcAft>
                <a:spcPts val="600"/>
              </a:spcAft>
              <a:buFontTx/>
              <a:buChar char="•"/>
              <a:defRPr/>
            </a:pPr>
            <a:r>
              <a:rPr lang="en-US" sz="2400" kern="0" dirty="0">
                <a:solidFill>
                  <a:srgbClr val="000000"/>
                </a:solidFill>
                <a:latin typeface="Cambria" panose="02040503050406030204" pitchFamily="18" charset="0"/>
                <a:ea typeface="ＭＳ Ｐゴシック"/>
              </a:rPr>
              <a:t>Procurement List can be found </a:t>
            </a:r>
            <a:r>
              <a:rPr lang="en-US" sz="2400" kern="0" dirty="0" smtClean="0">
                <a:solidFill>
                  <a:srgbClr val="000000"/>
                </a:solidFill>
                <a:latin typeface="Cambria" panose="02040503050406030204" pitchFamily="18" charset="0"/>
                <a:ea typeface="ＭＳ Ｐゴシック"/>
              </a:rPr>
              <a:t>at:</a:t>
            </a:r>
            <a:endParaRPr lang="en-US" sz="2400" kern="0" dirty="0">
              <a:solidFill>
                <a:srgbClr val="000000"/>
              </a:solidFill>
              <a:latin typeface="Cambria" panose="02040503050406030204" pitchFamily="18" charset="0"/>
              <a:ea typeface="ＭＳ Ｐゴシック"/>
            </a:endParaRPr>
          </a:p>
          <a:p>
            <a:pPr marL="0" indent="0" algn="ctr" defTabSz="347663" eaLnBrk="0" hangingPunct="0">
              <a:spcBef>
                <a:spcPts val="0"/>
              </a:spcBef>
              <a:spcAft>
                <a:spcPts val="600"/>
              </a:spcAft>
              <a:buNone/>
              <a:defRPr/>
            </a:pPr>
            <a:r>
              <a:rPr lang="en-US" sz="2400" kern="0" dirty="0">
                <a:solidFill>
                  <a:srgbClr val="000000"/>
                </a:solidFill>
                <a:latin typeface="Cambria" panose="02040503050406030204" pitchFamily="18" charset="0"/>
                <a:ea typeface="ＭＳ Ｐゴシック"/>
              </a:rPr>
              <a:t>	</a:t>
            </a:r>
            <a:r>
              <a:rPr lang="en-US" sz="2400" u="sng" kern="0" dirty="0">
                <a:solidFill>
                  <a:srgbClr val="0070C0"/>
                </a:solidFill>
                <a:latin typeface="Cambria" panose="02040503050406030204" pitchFamily="18" charset="0"/>
                <a:ea typeface="ＭＳ Ｐゴシック"/>
              </a:rPr>
              <a:t>http://</a:t>
            </a:r>
            <a:r>
              <a:rPr lang="en-US" sz="2400" u="sng" kern="0" dirty="0" smtClean="0">
                <a:solidFill>
                  <a:srgbClr val="0070C0"/>
                </a:solidFill>
                <a:latin typeface="Cambria" panose="02040503050406030204" pitchFamily="18" charset="0"/>
                <a:ea typeface="ＭＳ Ｐゴシック"/>
              </a:rPr>
              <a:t>abilityone.gov/procurement_list/index.html</a:t>
            </a:r>
            <a:endParaRPr lang="en-US" sz="2400" u="sng" kern="0" dirty="0">
              <a:solidFill>
                <a:srgbClr val="0070C0"/>
              </a:solidFill>
              <a:latin typeface="Cambria" panose="02040503050406030204" pitchFamily="18" charset="0"/>
              <a:ea typeface="ＭＳ Ｐゴシック"/>
            </a:endParaRPr>
          </a:p>
        </p:txBody>
      </p:sp>
      <p:sp>
        <p:nvSpPr>
          <p:cNvPr id="4"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28</a:t>
            </a:fld>
            <a:endParaRPr lang="en-US" dirty="0"/>
          </a:p>
        </p:txBody>
      </p:sp>
    </p:spTree>
    <p:extLst>
      <p:ext uri="{BB962C8B-B14F-4D97-AF65-F5344CB8AC3E}">
        <p14:creationId xmlns:p14="http://schemas.microsoft.com/office/powerpoint/2010/main" val="58151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altLang="en-US" dirty="0"/>
              <a:t>Federal </a:t>
            </a:r>
            <a:r>
              <a:rPr lang="en-US" altLang="en-US" dirty="0" smtClean="0"/>
              <a:t>Acquisition/</a:t>
            </a:r>
            <a:r>
              <a:rPr lang="en-US" altLang="en-US" dirty="0" err="1" smtClean="0"/>
              <a:t>AbilityOne</a:t>
            </a:r>
            <a:r>
              <a:rPr lang="en-US" altLang="en-US" dirty="0" smtClean="0"/>
              <a:t> </a:t>
            </a:r>
            <a:r>
              <a:rPr lang="en-US" altLang="en-US" dirty="0"/>
              <a:t>Process</a:t>
            </a:r>
            <a:endParaRPr lang="en-US" dirty="0"/>
          </a:p>
        </p:txBody>
      </p:sp>
      <p:sp>
        <p:nvSpPr>
          <p:cNvPr id="3" name="Content Placeholder 2"/>
          <p:cNvSpPr>
            <a:spLocks noGrp="1"/>
          </p:cNvSpPr>
          <p:nvPr>
            <p:ph sz="quarter" idx="11"/>
          </p:nvPr>
        </p:nvSpPr>
        <p:spPr>
          <a:xfrm>
            <a:off x="463550" y="4038600"/>
            <a:ext cx="8223250" cy="2211388"/>
          </a:xfrm>
        </p:spPr>
        <p:txBody>
          <a:bodyPr>
            <a:noAutofit/>
          </a:bodyPr>
          <a:lstStyle/>
          <a:p>
            <a:pPr fontAlgn="base">
              <a:spcBef>
                <a:spcPct val="0"/>
              </a:spcBef>
              <a:spcAft>
                <a:spcPts val="600"/>
              </a:spcAft>
            </a:pPr>
            <a:r>
              <a:rPr lang="en-US" altLang="en-US" sz="2200" dirty="0">
                <a:solidFill>
                  <a:srgbClr val="000000"/>
                </a:solidFill>
                <a:latin typeface="Cambria" panose="02040503050406030204" pitchFamily="18" charset="0"/>
                <a:ea typeface="ＭＳ Ｐゴシック" pitchFamily="34" charset="-128"/>
              </a:rPr>
              <a:t>90-120 day process for Commission Procurement List Addition</a:t>
            </a:r>
          </a:p>
          <a:p>
            <a:pPr fontAlgn="base">
              <a:spcBef>
                <a:spcPct val="0"/>
              </a:spcBef>
              <a:spcAft>
                <a:spcPts val="600"/>
              </a:spcAft>
            </a:pPr>
            <a:r>
              <a:rPr lang="en-US" altLang="en-US" sz="2200" dirty="0">
                <a:solidFill>
                  <a:srgbClr val="000000"/>
                </a:solidFill>
                <a:latin typeface="Cambria" panose="02040503050406030204" pitchFamily="18" charset="0"/>
                <a:ea typeface="ＭＳ Ｐゴシック" pitchFamily="34" charset="-128"/>
              </a:rPr>
              <a:t>Functions within legal/regulatory framework implemented by the FAR</a:t>
            </a:r>
          </a:p>
          <a:p>
            <a:pPr fontAlgn="base">
              <a:spcBef>
                <a:spcPct val="0"/>
              </a:spcBef>
              <a:spcAft>
                <a:spcPts val="600"/>
              </a:spcAft>
            </a:pPr>
            <a:r>
              <a:rPr lang="en-US" altLang="en-US" sz="2200" dirty="0">
                <a:solidFill>
                  <a:srgbClr val="000000"/>
                </a:solidFill>
                <a:latin typeface="Cambria" panose="02040503050406030204" pitchFamily="18" charset="0"/>
                <a:ea typeface="ＭＳ Ｐゴシック" pitchFamily="34" charset="-128"/>
              </a:rPr>
              <a:t>Involves entire acquisition team</a:t>
            </a:r>
          </a:p>
          <a:p>
            <a:pPr fontAlgn="base">
              <a:spcBef>
                <a:spcPct val="0"/>
              </a:spcBef>
              <a:spcAft>
                <a:spcPts val="600"/>
              </a:spcAft>
            </a:pPr>
            <a:r>
              <a:rPr lang="en-US" altLang="en-US" sz="2200" dirty="0">
                <a:solidFill>
                  <a:srgbClr val="000000"/>
                </a:solidFill>
                <a:latin typeface="Cambria" panose="02040503050406030204" pitchFamily="18" charset="0"/>
                <a:ea typeface="ＭＳ Ｐゴシック" pitchFamily="34" charset="-128"/>
              </a:rPr>
              <a:t>Balances goals of obtaining best value for the government and promoting </a:t>
            </a:r>
            <a:r>
              <a:rPr lang="en-US" altLang="en-US" sz="2200" dirty="0" smtClean="0">
                <a:solidFill>
                  <a:srgbClr val="000000"/>
                </a:solidFill>
                <a:latin typeface="Cambria" panose="02040503050406030204" pitchFamily="18" charset="0"/>
                <a:ea typeface="ＭＳ Ｐゴシック" pitchFamily="34" charset="-128"/>
              </a:rPr>
              <a:t>competition</a:t>
            </a:r>
            <a:endParaRPr lang="en-US" altLang="en-US" sz="2200" dirty="0">
              <a:solidFill>
                <a:srgbClr val="000000"/>
              </a:solidFill>
              <a:latin typeface="Cambria" panose="02040503050406030204" pitchFamily="18" charset="0"/>
              <a:ea typeface="ＭＳ Ｐゴシック" pitchFamily="34" charset="-128"/>
            </a:endParaRPr>
          </a:p>
        </p:txBody>
      </p:sp>
      <p:sp>
        <p:nvSpPr>
          <p:cNvPr id="48"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29</a:t>
            </a:fld>
            <a:endParaRPr lang="en-US" dirty="0"/>
          </a:p>
        </p:txBody>
      </p:sp>
      <p:sp>
        <p:nvSpPr>
          <p:cNvPr id="25" name="Line 6"/>
          <p:cNvSpPr>
            <a:spLocks noChangeShapeType="1"/>
          </p:cNvSpPr>
          <p:nvPr/>
        </p:nvSpPr>
        <p:spPr bwMode="auto">
          <a:xfrm flipV="1">
            <a:off x="381000" y="2337594"/>
            <a:ext cx="2632076" cy="1588"/>
          </a:xfrm>
          <a:prstGeom prst="line">
            <a:avLst/>
          </a:prstGeom>
          <a:noFill/>
          <a:ln w="44450">
            <a:solidFill>
              <a:srgbClr val="000000"/>
            </a:solidFill>
            <a:round/>
            <a:headEnd type="oval" w="med" len="med"/>
            <a:tailEnd type="stealth" w="lg" len="lg"/>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endParaRPr>
          </a:p>
        </p:txBody>
      </p:sp>
      <p:grpSp>
        <p:nvGrpSpPr>
          <p:cNvPr id="26" name="Group 7"/>
          <p:cNvGrpSpPr>
            <a:grpSpLocks/>
          </p:cNvGrpSpPr>
          <p:nvPr/>
        </p:nvGrpSpPr>
        <p:grpSpPr bwMode="auto">
          <a:xfrm>
            <a:off x="677863" y="1862137"/>
            <a:ext cx="1817687" cy="957263"/>
            <a:chOff x="421" y="1468"/>
            <a:chExt cx="1145" cy="603"/>
          </a:xfrm>
        </p:grpSpPr>
        <p:sp>
          <p:nvSpPr>
            <p:cNvPr id="27" name="Rectangle 8"/>
            <p:cNvSpPr>
              <a:spLocks noChangeArrowheads="1"/>
            </p:cNvSpPr>
            <p:nvPr/>
          </p:nvSpPr>
          <p:spPr bwMode="auto">
            <a:xfrm>
              <a:off x="481" y="1468"/>
              <a:ext cx="1025" cy="603"/>
            </a:xfrm>
            <a:prstGeom prst="rect">
              <a:avLst/>
            </a:prstGeom>
            <a:solidFill>
              <a:srgbClr val="FFCC00"/>
            </a:solidFill>
            <a:ln>
              <a:noFill/>
            </a:ln>
            <a:extLst>
              <a:ext uri="{91240B29-F687-4F45-9708-019B960494DF}">
                <a14:hiddenLine xmlns:a14="http://schemas.microsoft.com/office/drawing/2010/main" w="44450">
                  <a:solidFill>
                    <a:srgbClr val="000000"/>
                  </a:solidFill>
                  <a:miter lim="800000"/>
                  <a:headEnd/>
                  <a:tailEnd/>
                </a14:hiddenLine>
              </a:ext>
            </a:extLst>
          </p:spPr>
          <p:txBody>
            <a:bodyPr wrap="none" anchor="ctr"/>
            <a:lstStyle/>
            <a:p>
              <a:pPr algn="ctr" fontAlgn="base">
                <a:spcBef>
                  <a:spcPct val="0"/>
                </a:spcBef>
                <a:spcAft>
                  <a:spcPct val="0"/>
                </a:spcAft>
                <a:defRPr/>
              </a:pPr>
              <a:endParaRPr lang="en-US" dirty="0">
                <a:solidFill>
                  <a:srgbClr val="000000"/>
                </a:solidFill>
                <a:latin typeface="Arial" pitchFamily="34" charset="0"/>
                <a:ea typeface="ＭＳ Ｐゴシック" pitchFamily="34" charset="-128"/>
              </a:endParaRPr>
            </a:p>
          </p:txBody>
        </p:sp>
        <p:sp>
          <p:nvSpPr>
            <p:cNvPr id="28" name="Text Box 9"/>
            <p:cNvSpPr txBox="1">
              <a:spLocks noChangeArrowheads="1"/>
            </p:cNvSpPr>
            <p:nvPr/>
          </p:nvSpPr>
          <p:spPr bwMode="auto">
            <a:xfrm>
              <a:off x="421" y="1539"/>
              <a:ext cx="1145"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fontAlgn="base">
                <a:spcBef>
                  <a:spcPct val="0"/>
                </a:spcBef>
                <a:spcAft>
                  <a:spcPct val="0"/>
                </a:spcAft>
                <a:buFontTx/>
                <a:buNone/>
              </a:pPr>
              <a:r>
                <a:rPr lang="en-US" altLang="en-US" sz="1400" b="1" dirty="0">
                  <a:solidFill>
                    <a:srgbClr val="000000"/>
                  </a:solidFill>
                  <a:latin typeface="Cambria" panose="02040503050406030204" pitchFamily="18" charset="0"/>
                  <a:ea typeface="ＭＳ Ｐゴシック" pitchFamily="34" charset="-128"/>
                </a:rPr>
                <a:t>Identification </a:t>
              </a:r>
              <a:r>
                <a:rPr lang="en-US" altLang="en-US" sz="1400" b="1" dirty="0" smtClean="0">
                  <a:solidFill>
                    <a:srgbClr val="000000"/>
                  </a:solidFill>
                  <a:latin typeface="Cambria" panose="02040503050406030204" pitchFamily="18" charset="0"/>
                  <a:ea typeface="ＭＳ Ｐゴシック" pitchFamily="34" charset="-128"/>
                </a:rPr>
                <a:t>of </a:t>
              </a:r>
              <a:r>
                <a:rPr lang="en-US" altLang="en-US" sz="1400" b="1" dirty="0">
                  <a:solidFill>
                    <a:srgbClr val="000000"/>
                  </a:solidFill>
                  <a:latin typeface="Cambria" panose="02040503050406030204" pitchFamily="18" charset="0"/>
                  <a:ea typeface="ＭＳ Ｐゴシック" pitchFamily="34" charset="-128"/>
                </a:rPr>
                <a:t>Requirement </a:t>
              </a:r>
            </a:p>
            <a:p>
              <a:pPr algn="ctr" fontAlgn="base">
                <a:spcBef>
                  <a:spcPct val="0"/>
                </a:spcBef>
                <a:spcAft>
                  <a:spcPct val="0"/>
                </a:spcAft>
                <a:buFontTx/>
                <a:buNone/>
              </a:pPr>
              <a:r>
                <a:rPr lang="en-US" altLang="en-US" sz="1400" b="1" dirty="0">
                  <a:solidFill>
                    <a:srgbClr val="000000"/>
                  </a:solidFill>
                  <a:latin typeface="Cambria" panose="02040503050406030204" pitchFamily="18" charset="0"/>
                  <a:ea typeface="ＭＳ Ｐゴシック" pitchFamily="34" charset="-128"/>
                </a:rPr>
                <a:t>or Need</a:t>
              </a:r>
            </a:p>
          </p:txBody>
        </p:sp>
      </p:grpSp>
      <p:sp>
        <p:nvSpPr>
          <p:cNvPr id="29" name="Line 10"/>
          <p:cNvSpPr>
            <a:spLocks noChangeShapeType="1"/>
          </p:cNvSpPr>
          <p:nvPr/>
        </p:nvSpPr>
        <p:spPr bwMode="auto">
          <a:xfrm>
            <a:off x="4669631" y="2339182"/>
            <a:ext cx="2768599" cy="0"/>
          </a:xfrm>
          <a:prstGeom prst="line">
            <a:avLst/>
          </a:prstGeom>
          <a:noFill/>
          <a:ln w="44450">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endParaRPr>
          </a:p>
        </p:txBody>
      </p:sp>
      <p:grpSp>
        <p:nvGrpSpPr>
          <p:cNvPr id="30" name="Group 11"/>
          <p:cNvGrpSpPr>
            <a:grpSpLocks/>
          </p:cNvGrpSpPr>
          <p:nvPr/>
        </p:nvGrpSpPr>
        <p:grpSpPr bwMode="auto">
          <a:xfrm>
            <a:off x="2868613" y="1859757"/>
            <a:ext cx="1914525" cy="957263"/>
            <a:chOff x="1807" y="1468"/>
            <a:chExt cx="1206" cy="603"/>
          </a:xfrm>
        </p:grpSpPr>
        <p:sp>
          <p:nvSpPr>
            <p:cNvPr id="31" name="Rectangle 12"/>
            <p:cNvSpPr>
              <a:spLocks noChangeArrowheads="1"/>
            </p:cNvSpPr>
            <p:nvPr/>
          </p:nvSpPr>
          <p:spPr bwMode="auto">
            <a:xfrm>
              <a:off x="1898" y="1468"/>
              <a:ext cx="1024" cy="603"/>
            </a:xfrm>
            <a:prstGeom prst="rect">
              <a:avLst/>
            </a:prstGeom>
            <a:solidFill>
              <a:schemeClr val="accent2">
                <a:lumMod val="60000"/>
                <a:lumOff val="40000"/>
              </a:schemeClr>
            </a:solidFill>
            <a:ln>
              <a:noFill/>
            </a:ln>
            <a:extLst>
              <a:ext uri="{91240B29-F687-4F45-9708-019B960494DF}">
                <a14:hiddenLine xmlns:a14="http://schemas.microsoft.com/office/drawing/2010/main" w="44450">
                  <a:solidFill>
                    <a:srgbClr val="000000"/>
                  </a:solidFill>
                  <a:miter lim="800000"/>
                  <a:headEnd/>
                  <a:tailEnd/>
                </a14:hiddenLine>
              </a:ext>
            </a:extLst>
          </p:spPr>
          <p:txBody>
            <a:bodyPr wrap="none" anchor="ctr"/>
            <a:lstStyle/>
            <a:p>
              <a:pPr algn="ctr" fontAlgn="base">
                <a:spcBef>
                  <a:spcPct val="0"/>
                </a:spcBef>
                <a:spcAft>
                  <a:spcPct val="0"/>
                </a:spcAft>
                <a:defRPr/>
              </a:pPr>
              <a:endParaRPr lang="en-US" dirty="0">
                <a:solidFill>
                  <a:srgbClr val="000000"/>
                </a:solidFill>
                <a:latin typeface="Arial" pitchFamily="34" charset="0"/>
                <a:ea typeface="ＭＳ Ｐゴシック" pitchFamily="34" charset="-128"/>
              </a:endParaRPr>
            </a:p>
          </p:txBody>
        </p:sp>
        <p:sp>
          <p:nvSpPr>
            <p:cNvPr id="32" name="Text Box 13"/>
            <p:cNvSpPr txBox="1">
              <a:spLocks noChangeArrowheads="1"/>
            </p:cNvSpPr>
            <p:nvPr/>
          </p:nvSpPr>
          <p:spPr bwMode="auto">
            <a:xfrm>
              <a:off x="1807" y="1606"/>
              <a:ext cx="120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fontAlgn="base">
                <a:spcBef>
                  <a:spcPct val="50000"/>
                </a:spcBef>
                <a:spcAft>
                  <a:spcPct val="0"/>
                </a:spcAft>
                <a:buFontTx/>
                <a:buNone/>
              </a:pPr>
              <a:r>
                <a:rPr lang="en-US" altLang="en-US" sz="1400" b="1" dirty="0">
                  <a:solidFill>
                    <a:srgbClr val="000000"/>
                  </a:solidFill>
                  <a:latin typeface="Cambria" panose="02040503050406030204" pitchFamily="18" charset="0"/>
                  <a:ea typeface="ＭＳ Ｐゴシック" pitchFamily="34" charset="-128"/>
                </a:rPr>
                <a:t>Market Research</a:t>
              </a:r>
            </a:p>
            <a:p>
              <a:pPr algn="ctr" fontAlgn="base">
                <a:spcBef>
                  <a:spcPct val="0"/>
                </a:spcBef>
                <a:spcAft>
                  <a:spcPct val="0"/>
                </a:spcAft>
                <a:buFontTx/>
                <a:buNone/>
              </a:pPr>
              <a:r>
                <a:rPr lang="en-US" altLang="en-US" sz="1400" b="1" dirty="0">
                  <a:solidFill>
                    <a:srgbClr val="000000"/>
                  </a:solidFill>
                  <a:latin typeface="Cambria" panose="02040503050406030204" pitchFamily="18" charset="0"/>
                  <a:ea typeface="ＭＳ Ｐゴシック" pitchFamily="34" charset="-128"/>
                </a:rPr>
                <a:t>(FAR Part 10)</a:t>
              </a:r>
            </a:p>
          </p:txBody>
        </p:sp>
      </p:grpSp>
      <p:grpSp>
        <p:nvGrpSpPr>
          <p:cNvPr id="33" name="Group 14"/>
          <p:cNvGrpSpPr>
            <a:grpSpLocks/>
          </p:cNvGrpSpPr>
          <p:nvPr/>
        </p:nvGrpSpPr>
        <p:grpSpPr bwMode="auto">
          <a:xfrm>
            <a:off x="5145086" y="1859757"/>
            <a:ext cx="1817688" cy="957263"/>
            <a:chOff x="3254" y="1468"/>
            <a:chExt cx="1145" cy="603"/>
          </a:xfrm>
        </p:grpSpPr>
        <p:sp>
          <p:nvSpPr>
            <p:cNvPr id="34" name="Rectangle 15"/>
            <p:cNvSpPr>
              <a:spLocks noChangeArrowheads="1"/>
            </p:cNvSpPr>
            <p:nvPr/>
          </p:nvSpPr>
          <p:spPr bwMode="auto">
            <a:xfrm>
              <a:off x="3314" y="1468"/>
              <a:ext cx="1025" cy="603"/>
            </a:xfrm>
            <a:prstGeom prst="rect">
              <a:avLst/>
            </a:prstGeom>
            <a:solidFill>
              <a:srgbClr val="FFCC00"/>
            </a:solidFill>
            <a:ln>
              <a:noFill/>
            </a:ln>
            <a:extLst>
              <a:ext uri="{91240B29-F687-4F45-9708-019B960494DF}">
                <a14:hiddenLine xmlns:a14="http://schemas.microsoft.com/office/drawing/2010/main" w="44450">
                  <a:solidFill>
                    <a:srgbClr val="000000"/>
                  </a:solidFill>
                  <a:miter lim="800000"/>
                  <a:headEnd/>
                  <a:tailEnd/>
                </a14:hiddenLine>
              </a:ext>
            </a:extLst>
          </p:spPr>
          <p:txBody>
            <a:bodyPr wrap="none" anchor="ctr"/>
            <a:lstStyle/>
            <a:p>
              <a:pPr algn="ctr" fontAlgn="base">
                <a:spcBef>
                  <a:spcPct val="0"/>
                </a:spcBef>
                <a:spcAft>
                  <a:spcPct val="0"/>
                </a:spcAft>
                <a:defRPr/>
              </a:pPr>
              <a:endParaRPr lang="en-US" dirty="0">
                <a:solidFill>
                  <a:srgbClr val="000000"/>
                </a:solidFill>
                <a:latin typeface="Arial" pitchFamily="34" charset="0"/>
                <a:ea typeface="ＭＳ Ｐゴシック" pitchFamily="34" charset="-128"/>
              </a:endParaRPr>
            </a:p>
          </p:txBody>
        </p:sp>
        <p:sp>
          <p:nvSpPr>
            <p:cNvPr id="35" name="Text Box 16"/>
            <p:cNvSpPr txBox="1">
              <a:spLocks noChangeArrowheads="1"/>
            </p:cNvSpPr>
            <p:nvPr/>
          </p:nvSpPr>
          <p:spPr bwMode="auto">
            <a:xfrm>
              <a:off x="3254" y="1539"/>
              <a:ext cx="1145"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fontAlgn="base">
                <a:spcBef>
                  <a:spcPct val="0"/>
                </a:spcBef>
                <a:spcAft>
                  <a:spcPct val="0"/>
                </a:spcAft>
                <a:buFontTx/>
                <a:buNone/>
              </a:pPr>
              <a:r>
                <a:rPr lang="en-US" altLang="en-US" sz="1400" b="1" dirty="0">
                  <a:solidFill>
                    <a:srgbClr val="000000"/>
                  </a:solidFill>
                  <a:latin typeface="Cambria" panose="02040503050406030204" pitchFamily="18" charset="0"/>
                  <a:ea typeface="ＭＳ Ｐゴシック" pitchFamily="34" charset="-128"/>
                </a:rPr>
                <a:t>Acquisition Planning </a:t>
              </a:r>
            </a:p>
            <a:p>
              <a:pPr algn="ctr" fontAlgn="base">
                <a:spcBef>
                  <a:spcPct val="0"/>
                </a:spcBef>
                <a:spcAft>
                  <a:spcPct val="0"/>
                </a:spcAft>
                <a:buFontTx/>
                <a:buNone/>
              </a:pPr>
              <a:r>
                <a:rPr lang="en-US" altLang="en-US" sz="1400" b="1" dirty="0">
                  <a:solidFill>
                    <a:srgbClr val="000000"/>
                  </a:solidFill>
                  <a:latin typeface="Cambria" panose="02040503050406030204" pitchFamily="18" charset="0"/>
                  <a:ea typeface="ＭＳ Ｐゴシック" pitchFamily="34" charset="-128"/>
                </a:rPr>
                <a:t>(FAR Part 7)</a:t>
              </a:r>
            </a:p>
          </p:txBody>
        </p:sp>
      </p:grpSp>
      <p:sp>
        <p:nvSpPr>
          <p:cNvPr id="36" name="Line 17"/>
          <p:cNvSpPr>
            <a:spLocks noChangeShapeType="1"/>
          </p:cNvSpPr>
          <p:nvPr/>
        </p:nvSpPr>
        <p:spPr bwMode="auto">
          <a:xfrm>
            <a:off x="1577181" y="3406774"/>
            <a:ext cx="2709069" cy="1588"/>
          </a:xfrm>
          <a:prstGeom prst="line">
            <a:avLst/>
          </a:prstGeom>
          <a:noFill/>
          <a:ln w="44450">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endParaRPr>
          </a:p>
        </p:txBody>
      </p:sp>
      <p:sp>
        <p:nvSpPr>
          <p:cNvPr id="37" name="Line 18"/>
          <p:cNvSpPr>
            <a:spLocks noChangeShapeType="1"/>
          </p:cNvSpPr>
          <p:nvPr/>
        </p:nvSpPr>
        <p:spPr bwMode="auto">
          <a:xfrm>
            <a:off x="5913438" y="3408362"/>
            <a:ext cx="2487613" cy="0"/>
          </a:xfrm>
          <a:prstGeom prst="line">
            <a:avLst/>
          </a:prstGeom>
          <a:noFill/>
          <a:ln w="44450">
            <a:solidFill>
              <a:srgbClr val="000000"/>
            </a:solidFill>
            <a:round/>
            <a:headEnd/>
            <a:tailEnd type="oval" w="med" len="med"/>
          </a:ln>
          <a:extLst>
            <a:ext uri="{909E8E84-426E-40DD-AFC4-6F175D3DCCD1}">
              <a14:hiddenFill xmlns:a14="http://schemas.microsoft.com/office/drawing/2010/main">
                <a:noFill/>
              </a14:hiddenFill>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endParaRPr>
          </a:p>
        </p:txBody>
      </p:sp>
      <p:grpSp>
        <p:nvGrpSpPr>
          <p:cNvPr id="38" name="Group 19"/>
          <p:cNvGrpSpPr>
            <a:grpSpLocks/>
          </p:cNvGrpSpPr>
          <p:nvPr/>
        </p:nvGrpSpPr>
        <p:grpSpPr bwMode="auto">
          <a:xfrm>
            <a:off x="1695450" y="2928937"/>
            <a:ext cx="2009775" cy="957263"/>
            <a:chOff x="1023" y="2945"/>
            <a:chExt cx="1266" cy="603"/>
          </a:xfrm>
        </p:grpSpPr>
        <p:sp>
          <p:nvSpPr>
            <p:cNvPr id="39" name="Rectangle 20"/>
            <p:cNvSpPr>
              <a:spLocks noChangeArrowheads="1"/>
            </p:cNvSpPr>
            <p:nvPr/>
          </p:nvSpPr>
          <p:spPr bwMode="auto">
            <a:xfrm>
              <a:off x="1144" y="2945"/>
              <a:ext cx="1025" cy="603"/>
            </a:xfrm>
            <a:prstGeom prst="rect">
              <a:avLst/>
            </a:prstGeom>
            <a:solidFill>
              <a:schemeClr val="accent2">
                <a:lumMod val="60000"/>
                <a:lumOff val="40000"/>
              </a:schemeClr>
            </a:solidFill>
            <a:ln>
              <a:noFill/>
            </a:ln>
            <a:extLst>
              <a:ext uri="{91240B29-F687-4F45-9708-019B960494DF}">
                <a14:hiddenLine xmlns:a14="http://schemas.microsoft.com/office/drawing/2010/main" w="44450">
                  <a:solidFill>
                    <a:srgbClr val="000000"/>
                  </a:solidFill>
                  <a:miter lim="800000"/>
                  <a:headEnd/>
                  <a:tailEnd/>
                </a14:hiddenLine>
              </a:ext>
            </a:extLst>
          </p:spPr>
          <p:txBody>
            <a:bodyPr wrap="none" anchor="ctr"/>
            <a:lstStyle/>
            <a:p>
              <a:pPr algn="ctr" fontAlgn="base">
                <a:spcBef>
                  <a:spcPct val="0"/>
                </a:spcBef>
                <a:spcAft>
                  <a:spcPct val="0"/>
                </a:spcAft>
                <a:defRPr/>
              </a:pPr>
              <a:endParaRPr lang="en-US" dirty="0">
                <a:solidFill>
                  <a:srgbClr val="000000"/>
                </a:solidFill>
                <a:latin typeface="Arial" pitchFamily="34" charset="0"/>
                <a:ea typeface="ＭＳ Ｐゴシック" pitchFamily="34" charset="-128"/>
              </a:endParaRPr>
            </a:p>
          </p:txBody>
        </p:sp>
        <p:sp>
          <p:nvSpPr>
            <p:cNvPr id="40" name="Text Box 21"/>
            <p:cNvSpPr txBox="1">
              <a:spLocks noChangeArrowheads="1"/>
            </p:cNvSpPr>
            <p:nvPr/>
          </p:nvSpPr>
          <p:spPr bwMode="auto">
            <a:xfrm>
              <a:off x="1023" y="3016"/>
              <a:ext cx="1266"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fontAlgn="base">
                <a:spcBef>
                  <a:spcPct val="0"/>
                </a:spcBef>
                <a:spcAft>
                  <a:spcPct val="0"/>
                </a:spcAft>
                <a:buFontTx/>
                <a:buNone/>
              </a:pPr>
              <a:r>
                <a:rPr lang="en-US" altLang="en-US" sz="1400" b="1" dirty="0">
                  <a:solidFill>
                    <a:srgbClr val="000000"/>
                  </a:solidFill>
                  <a:latin typeface="Cambria" panose="02040503050406030204" pitchFamily="18" charset="0"/>
                  <a:ea typeface="ＭＳ Ｐゴシック" pitchFamily="34" charset="-128"/>
                </a:rPr>
                <a:t>Solicitation and </a:t>
              </a:r>
            </a:p>
            <a:p>
              <a:pPr algn="ctr" fontAlgn="base">
                <a:spcBef>
                  <a:spcPct val="0"/>
                </a:spcBef>
                <a:spcAft>
                  <a:spcPct val="0"/>
                </a:spcAft>
                <a:buFontTx/>
                <a:buNone/>
              </a:pPr>
              <a:r>
                <a:rPr lang="en-US" altLang="en-US" sz="1400" b="1" dirty="0">
                  <a:solidFill>
                    <a:srgbClr val="000000"/>
                  </a:solidFill>
                  <a:latin typeface="Cambria" panose="02040503050406030204" pitchFamily="18" charset="0"/>
                  <a:ea typeface="ＭＳ Ｐゴシック" pitchFamily="34" charset="-128"/>
                </a:rPr>
                <a:t>Proposal Phase</a:t>
              </a:r>
            </a:p>
            <a:p>
              <a:pPr algn="ctr" fontAlgn="base">
                <a:spcBef>
                  <a:spcPct val="0"/>
                </a:spcBef>
                <a:spcAft>
                  <a:spcPct val="0"/>
                </a:spcAft>
                <a:buFontTx/>
                <a:buNone/>
              </a:pPr>
              <a:r>
                <a:rPr lang="en-US" altLang="en-US" sz="1400" b="1" dirty="0">
                  <a:solidFill>
                    <a:srgbClr val="000000"/>
                  </a:solidFill>
                  <a:latin typeface="Cambria" panose="02040503050406030204" pitchFamily="18" charset="0"/>
                  <a:ea typeface="ＭＳ Ｐゴシック" pitchFamily="34" charset="-128"/>
                </a:rPr>
                <a:t>(FAR Part 15)</a:t>
              </a:r>
            </a:p>
          </p:txBody>
        </p:sp>
      </p:grpSp>
      <p:grpSp>
        <p:nvGrpSpPr>
          <p:cNvPr id="41" name="Group 28"/>
          <p:cNvGrpSpPr>
            <a:grpSpLocks/>
          </p:cNvGrpSpPr>
          <p:nvPr/>
        </p:nvGrpSpPr>
        <p:grpSpPr bwMode="auto">
          <a:xfrm>
            <a:off x="6477000" y="2928937"/>
            <a:ext cx="1839913" cy="957263"/>
            <a:chOff x="4032" y="2865"/>
            <a:chExt cx="1159" cy="603"/>
          </a:xfrm>
        </p:grpSpPr>
        <p:sp>
          <p:nvSpPr>
            <p:cNvPr id="42" name="Rectangle 29"/>
            <p:cNvSpPr>
              <a:spLocks noChangeArrowheads="1"/>
            </p:cNvSpPr>
            <p:nvPr/>
          </p:nvSpPr>
          <p:spPr bwMode="auto">
            <a:xfrm>
              <a:off x="4098" y="2865"/>
              <a:ext cx="1025" cy="603"/>
            </a:xfrm>
            <a:prstGeom prst="rect">
              <a:avLst/>
            </a:prstGeom>
            <a:solidFill>
              <a:schemeClr val="accent2">
                <a:lumMod val="60000"/>
                <a:lumOff val="40000"/>
              </a:schemeClr>
            </a:solidFill>
            <a:ln>
              <a:noFill/>
            </a:ln>
            <a:extLst>
              <a:ext uri="{91240B29-F687-4F45-9708-019B960494DF}">
                <a14:hiddenLine xmlns:a14="http://schemas.microsoft.com/office/drawing/2010/main" w="44450">
                  <a:solidFill>
                    <a:srgbClr val="000000"/>
                  </a:solidFill>
                  <a:miter lim="800000"/>
                  <a:headEnd/>
                  <a:tailEnd/>
                </a14:hiddenLine>
              </a:ext>
            </a:extLst>
          </p:spPr>
          <p:txBody>
            <a:bodyPr wrap="none" anchor="ctr"/>
            <a:lstStyle/>
            <a:p>
              <a:pPr algn="ctr" fontAlgn="base">
                <a:spcBef>
                  <a:spcPct val="0"/>
                </a:spcBef>
                <a:spcAft>
                  <a:spcPct val="0"/>
                </a:spcAft>
                <a:defRPr/>
              </a:pPr>
              <a:endParaRPr lang="en-US" dirty="0">
                <a:solidFill>
                  <a:srgbClr val="000000"/>
                </a:solidFill>
                <a:latin typeface="Arial" pitchFamily="34" charset="0"/>
                <a:ea typeface="ＭＳ Ｐゴシック" pitchFamily="34" charset="-128"/>
              </a:endParaRPr>
            </a:p>
          </p:txBody>
        </p:sp>
        <p:sp>
          <p:nvSpPr>
            <p:cNvPr id="43" name="Text Box 30"/>
            <p:cNvSpPr txBox="1">
              <a:spLocks noChangeArrowheads="1"/>
            </p:cNvSpPr>
            <p:nvPr/>
          </p:nvSpPr>
          <p:spPr bwMode="auto">
            <a:xfrm>
              <a:off x="4032" y="2940"/>
              <a:ext cx="1159"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fontAlgn="base">
                <a:spcBef>
                  <a:spcPct val="0"/>
                </a:spcBef>
                <a:spcAft>
                  <a:spcPct val="0"/>
                </a:spcAft>
                <a:buFontTx/>
                <a:buNone/>
              </a:pPr>
              <a:r>
                <a:rPr lang="en-US" altLang="en-US" sz="1400" b="1" dirty="0">
                  <a:solidFill>
                    <a:srgbClr val="000000"/>
                  </a:solidFill>
                  <a:latin typeface="Cambria" panose="02040503050406030204" pitchFamily="18" charset="0"/>
                  <a:ea typeface="ＭＳ Ｐゴシック" pitchFamily="34" charset="-128"/>
                </a:rPr>
                <a:t>Source Selection and Contract Award</a:t>
              </a:r>
            </a:p>
            <a:p>
              <a:pPr algn="ctr" fontAlgn="base">
                <a:spcBef>
                  <a:spcPct val="0"/>
                </a:spcBef>
                <a:spcAft>
                  <a:spcPct val="0"/>
                </a:spcAft>
                <a:buFontTx/>
                <a:buNone/>
              </a:pPr>
              <a:r>
                <a:rPr lang="en-US" altLang="en-US" sz="1400" b="1" dirty="0">
                  <a:solidFill>
                    <a:srgbClr val="000000"/>
                  </a:solidFill>
                  <a:latin typeface="Cambria" panose="02040503050406030204" pitchFamily="18" charset="0"/>
                  <a:ea typeface="ＭＳ Ｐゴシック" pitchFamily="34" charset="-128"/>
                </a:rPr>
                <a:t>(FAR Part 15)</a:t>
              </a:r>
            </a:p>
          </p:txBody>
        </p:sp>
      </p:grpSp>
      <p:grpSp>
        <p:nvGrpSpPr>
          <p:cNvPr id="44" name="Group 31"/>
          <p:cNvGrpSpPr>
            <a:grpSpLocks/>
          </p:cNvGrpSpPr>
          <p:nvPr/>
        </p:nvGrpSpPr>
        <p:grpSpPr bwMode="auto">
          <a:xfrm>
            <a:off x="4191000" y="2928937"/>
            <a:ext cx="1819275" cy="957263"/>
            <a:chOff x="2592" y="2945"/>
            <a:chExt cx="1146" cy="603"/>
          </a:xfrm>
        </p:grpSpPr>
        <p:sp>
          <p:nvSpPr>
            <p:cNvPr id="45" name="Rectangle 32"/>
            <p:cNvSpPr>
              <a:spLocks noChangeArrowheads="1"/>
            </p:cNvSpPr>
            <p:nvPr/>
          </p:nvSpPr>
          <p:spPr bwMode="auto">
            <a:xfrm>
              <a:off x="2652" y="2945"/>
              <a:ext cx="1025" cy="603"/>
            </a:xfrm>
            <a:prstGeom prst="rect">
              <a:avLst/>
            </a:prstGeom>
            <a:solidFill>
              <a:srgbClr val="FFCC00"/>
            </a:solidFill>
            <a:ln>
              <a:noFill/>
            </a:ln>
            <a:extLst>
              <a:ext uri="{91240B29-F687-4F45-9708-019B960494DF}">
                <a14:hiddenLine xmlns:a14="http://schemas.microsoft.com/office/drawing/2010/main" w="44450">
                  <a:solidFill>
                    <a:srgbClr val="000000"/>
                  </a:solidFill>
                  <a:miter lim="800000"/>
                  <a:headEnd/>
                  <a:tailEnd/>
                </a14:hiddenLine>
              </a:ext>
            </a:extLst>
          </p:spPr>
          <p:txBody>
            <a:bodyPr wrap="none" anchor="ctr"/>
            <a:lstStyle/>
            <a:p>
              <a:pPr algn="ctr" fontAlgn="base">
                <a:spcBef>
                  <a:spcPct val="0"/>
                </a:spcBef>
                <a:spcAft>
                  <a:spcPct val="0"/>
                </a:spcAft>
                <a:defRPr/>
              </a:pPr>
              <a:endParaRPr lang="en-US" dirty="0">
                <a:solidFill>
                  <a:srgbClr val="000000"/>
                </a:solidFill>
                <a:latin typeface="Arial" pitchFamily="34" charset="0"/>
                <a:ea typeface="ＭＳ Ｐゴシック" pitchFamily="34" charset="-128"/>
              </a:endParaRPr>
            </a:p>
          </p:txBody>
        </p:sp>
        <p:sp>
          <p:nvSpPr>
            <p:cNvPr id="46" name="Text Box 33"/>
            <p:cNvSpPr txBox="1">
              <a:spLocks noChangeArrowheads="1"/>
            </p:cNvSpPr>
            <p:nvPr/>
          </p:nvSpPr>
          <p:spPr bwMode="auto">
            <a:xfrm>
              <a:off x="2592" y="3016"/>
              <a:ext cx="1146"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fontAlgn="base">
                <a:spcBef>
                  <a:spcPct val="0"/>
                </a:spcBef>
                <a:spcAft>
                  <a:spcPct val="0"/>
                </a:spcAft>
                <a:buFontTx/>
                <a:buNone/>
              </a:pPr>
              <a:r>
                <a:rPr lang="en-US" altLang="en-US" sz="1400" b="1" dirty="0">
                  <a:solidFill>
                    <a:srgbClr val="000000"/>
                  </a:solidFill>
                  <a:latin typeface="Cambria" panose="02040503050406030204" pitchFamily="18" charset="0"/>
                  <a:ea typeface="ＭＳ Ｐゴシック" pitchFamily="34" charset="-128"/>
                </a:rPr>
                <a:t>Evaluation and Negotiation</a:t>
              </a:r>
            </a:p>
            <a:p>
              <a:pPr algn="ctr" fontAlgn="base">
                <a:spcBef>
                  <a:spcPct val="0"/>
                </a:spcBef>
                <a:spcAft>
                  <a:spcPct val="0"/>
                </a:spcAft>
                <a:buFontTx/>
                <a:buNone/>
              </a:pPr>
              <a:r>
                <a:rPr lang="en-US" altLang="en-US" sz="1400" b="1" dirty="0">
                  <a:solidFill>
                    <a:srgbClr val="000000"/>
                  </a:solidFill>
                  <a:latin typeface="Cambria" panose="02040503050406030204" pitchFamily="18" charset="0"/>
                  <a:ea typeface="ＭＳ Ｐゴシック" pitchFamily="34" charset="-128"/>
                </a:rPr>
                <a:t>(FAR Part 15)</a:t>
              </a:r>
            </a:p>
          </p:txBody>
        </p:sp>
      </p:grpSp>
    </p:spTree>
    <p:extLst>
      <p:ext uri="{BB962C8B-B14F-4D97-AF65-F5344CB8AC3E}">
        <p14:creationId xmlns:p14="http://schemas.microsoft.com/office/powerpoint/2010/main" val="4081867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Cambria" panose="02040503050406030204" pitchFamily="18" charset="0"/>
                <a:ea typeface="+mn-ea"/>
                <a:cs typeface="Arial" charset="0"/>
              </a:rPr>
              <a:t>AbilityOne</a:t>
            </a:r>
            <a:r>
              <a:rPr lang="en-US" dirty="0" smtClean="0">
                <a:latin typeface="Cambria" panose="02040503050406030204" pitchFamily="18" charset="0"/>
                <a:cs typeface="Arial" panose="020B0604020202020204" pitchFamily="34" charset="0"/>
              </a:rPr>
              <a:t> </a:t>
            </a:r>
            <a:r>
              <a:rPr lang="en-US" dirty="0">
                <a:latin typeface="Cambria" panose="02040503050406030204" pitchFamily="18" charset="0"/>
                <a:cs typeface="Arial" panose="020B0604020202020204" pitchFamily="34" charset="0"/>
              </a:rPr>
              <a:t>Program Overview</a:t>
            </a:r>
          </a:p>
        </p:txBody>
      </p:sp>
      <p:sp>
        <p:nvSpPr>
          <p:cNvPr id="5" name="Content Placeholder 4"/>
          <p:cNvSpPr>
            <a:spLocks noGrp="1"/>
          </p:cNvSpPr>
          <p:nvPr>
            <p:ph sz="quarter" idx="11"/>
          </p:nvPr>
        </p:nvSpPr>
        <p:spPr/>
        <p:txBody>
          <a:bodyPr>
            <a:noAutofit/>
          </a:bodyPr>
          <a:lstStyle/>
          <a:p>
            <a:pPr marL="347663" lvl="0" indent="-347663" fontAlgn="base">
              <a:spcBef>
                <a:spcPts val="0"/>
              </a:spcBef>
              <a:spcAft>
                <a:spcPts val="600"/>
              </a:spcAft>
              <a:buFontTx/>
              <a:buChar char="•"/>
            </a:pPr>
            <a:r>
              <a:rPr lang="en-US" sz="2300" kern="0" dirty="0">
                <a:solidFill>
                  <a:prstClr val="black"/>
                </a:solidFill>
                <a:latin typeface="Cambria" panose="02040503050406030204" pitchFamily="18" charset="0"/>
                <a:ea typeface="ＭＳ Ｐゴシック"/>
              </a:rPr>
              <a:t>The </a:t>
            </a:r>
            <a:r>
              <a:rPr lang="en-US" sz="2300" kern="0" dirty="0" err="1">
                <a:solidFill>
                  <a:prstClr val="black"/>
                </a:solidFill>
                <a:latin typeface="Cambria" panose="02040503050406030204" pitchFamily="18" charset="0"/>
                <a:ea typeface="ＭＳ Ｐゴシック"/>
              </a:rPr>
              <a:t>AbilityOne</a:t>
            </a:r>
            <a:r>
              <a:rPr lang="en-US" sz="2300" kern="0" baseline="30000" dirty="0">
                <a:solidFill>
                  <a:prstClr val="black"/>
                </a:solidFill>
                <a:latin typeface="Cambria" panose="02040503050406030204" pitchFamily="18" charset="0"/>
                <a:ea typeface="ＭＳ Ｐゴシック"/>
              </a:rPr>
              <a:t>®</a:t>
            </a:r>
            <a:r>
              <a:rPr lang="en-US" sz="2300" kern="0" dirty="0">
                <a:solidFill>
                  <a:prstClr val="black"/>
                </a:solidFill>
                <a:latin typeface="Cambria" panose="02040503050406030204" pitchFamily="18" charset="0"/>
                <a:ea typeface="ＭＳ Ｐゴシック"/>
              </a:rPr>
              <a:t> Program is a government purchasing program that provides employment opportunities for people who are blind or have significant disabilities</a:t>
            </a:r>
          </a:p>
          <a:p>
            <a:pPr marL="347663" lvl="0" indent="-347663" fontAlgn="base">
              <a:spcBef>
                <a:spcPts val="0"/>
              </a:spcBef>
              <a:spcAft>
                <a:spcPts val="600"/>
              </a:spcAft>
              <a:buFontTx/>
              <a:buChar char="•"/>
            </a:pPr>
            <a:r>
              <a:rPr lang="en-US" sz="2300" kern="0" dirty="0">
                <a:solidFill>
                  <a:prstClr val="black"/>
                </a:solidFill>
                <a:latin typeface="Cambria" panose="02040503050406030204" pitchFamily="18" charset="0"/>
                <a:ea typeface="ＭＳ Ｐゴシック"/>
              </a:rPr>
              <a:t>Jobs are created/maintained through the sale of products and services to the federal government</a:t>
            </a:r>
          </a:p>
          <a:p>
            <a:pPr marL="347663" lvl="0" indent="-347663" fontAlgn="base">
              <a:spcBef>
                <a:spcPts val="0"/>
              </a:spcBef>
              <a:spcAft>
                <a:spcPts val="600"/>
              </a:spcAft>
              <a:buFontTx/>
              <a:buChar char="•"/>
            </a:pPr>
            <a:r>
              <a:rPr lang="en-US" sz="2300" kern="0" dirty="0">
                <a:solidFill>
                  <a:prstClr val="black"/>
                </a:solidFill>
                <a:latin typeface="Cambria" panose="02040503050406030204" pitchFamily="18" charset="0"/>
                <a:ea typeface="ＭＳ Ｐゴシック"/>
              </a:rPr>
              <a:t>The </a:t>
            </a:r>
            <a:r>
              <a:rPr lang="en-US" sz="2300" kern="0" dirty="0" err="1">
                <a:solidFill>
                  <a:prstClr val="black"/>
                </a:solidFill>
                <a:latin typeface="Cambria" panose="02040503050406030204" pitchFamily="18" charset="0"/>
                <a:ea typeface="ＭＳ Ｐゴシック"/>
              </a:rPr>
              <a:t>AbilityOne</a:t>
            </a:r>
            <a:r>
              <a:rPr lang="en-US" sz="2300" kern="0" dirty="0">
                <a:solidFill>
                  <a:prstClr val="black"/>
                </a:solidFill>
                <a:latin typeface="Cambria" panose="02040503050406030204" pitchFamily="18" charset="0"/>
                <a:ea typeface="ＭＳ Ｐゴシック"/>
              </a:rPr>
              <a:t> workforce of more than 45,000 individuals works in a variety of manufacturing and service industries</a:t>
            </a:r>
          </a:p>
          <a:p>
            <a:pPr marL="347663" indent="-347663" fontAlgn="base">
              <a:spcBef>
                <a:spcPts val="0"/>
              </a:spcBef>
              <a:spcAft>
                <a:spcPts val="600"/>
              </a:spcAft>
              <a:buFontTx/>
              <a:buChar char="•"/>
            </a:pPr>
            <a:r>
              <a:rPr lang="en-US" sz="2300" dirty="0">
                <a:latin typeface="Cambria" panose="02040503050406030204" pitchFamily="18" charset="0"/>
              </a:rPr>
              <a:t>The </a:t>
            </a:r>
            <a:r>
              <a:rPr lang="en-US" sz="2300" dirty="0" err="1">
                <a:latin typeface="Cambria" panose="02040503050406030204" pitchFamily="18" charset="0"/>
              </a:rPr>
              <a:t>AbilityOne</a:t>
            </a:r>
            <a:r>
              <a:rPr lang="en-US" sz="2300" dirty="0">
                <a:latin typeface="Cambria" panose="02040503050406030204" pitchFamily="18" charset="0"/>
              </a:rPr>
              <a:t> Program strives to reduce the unacceptably high percentage (70%) of Americans with disabilities who do not have jobs</a:t>
            </a:r>
          </a:p>
          <a:p>
            <a:pPr marL="347663" indent="-347663" fontAlgn="base">
              <a:spcBef>
                <a:spcPts val="0"/>
              </a:spcBef>
              <a:spcAft>
                <a:spcPts val="600"/>
              </a:spcAft>
              <a:buFontTx/>
              <a:buChar char="•"/>
            </a:pPr>
            <a:r>
              <a:rPr lang="en-US" sz="2300" kern="0" dirty="0">
                <a:solidFill>
                  <a:prstClr val="black"/>
                </a:solidFill>
                <a:latin typeface="Cambria" panose="02040503050406030204" pitchFamily="18" charset="0"/>
                <a:ea typeface="ＭＳ Ｐゴシック"/>
              </a:rPr>
              <a:t>The program has more than $2.8 billion in annual revenue</a:t>
            </a:r>
          </a:p>
          <a:p>
            <a:pPr marL="347663" lvl="0" indent="-347663" fontAlgn="base">
              <a:spcBef>
                <a:spcPts val="0"/>
              </a:spcBef>
              <a:spcAft>
                <a:spcPts val="600"/>
              </a:spcAft>
              <a:buFontTx/>
              <a:buChar char="•"/>
            </a:pPr>
            <a:r>
              <a:rPr lang="en-US" sz="2300" kern="0" dirty="0">
                <a:solidFill>
                  <a:prstClr val="black"/>
                </a:solidFill>
                <a:latin typeface="Cambria" panose="02040503050406030204" pitchFamily="18" charset="0"/>
                <a:ea typeface="ＭＳ Ｐゴシック"/>
              </a:rPr>
              <a:t>The Department of Defense (</a:t>
            </a:r>
            <a:r>
              <a:rPr lang="en-US" sz="2300" kern="0" dirty="0" err="1">
                <a:solidFill>
                  <a:prstClr val="black"/>
                </a:solidFill>
                <a:latin typeface="Cambria" panose="02040503050406030204" pitchFamily="18" charset="0"/>
                <a:ea typeface="ＭＳ Ｐゴシック"/>
              </a:rPr>
              <a:t>DoD</a:t>
            </a:r>
            <a:r>
              <a:rPr lang="en-US" sz="2300" kern="0" dirty="0">
                <a:solidFill>
                  <a:prstClr val="black"/>
                </a:solidFill>
                <a:latin typeface="Cambria" panose="02040503050406030204" pitchFamily="18" charset="0"/>
                <a:ea typeface="ＭＳ Ｐゴシック"/>
              </a:rPr>
              <a:t>) and General Services Administration (GSA) are the largest federal </a:t>
            </a:r>
            <a:r>
              <a:rPr lang="en-US" sz="2300" kern="0" dirty="0" smtClean="0">
                <a:solidFill>
                  <a:prstClr val="black"/>
                </a:solidFill>
                <a:latin typeface="Cambria" panose="02040503050406030204" pitchFamily="18" charset="0"/>
                <a:ea typeface="ＭＳ Ｐゴシック"/>
              </a:rPr>
              <a:t>customers</a:t>
            </a:r>
            <a:endParaRPr lang="en-US" sz="2300" dirty="0">
              <a:latin typeface="Cambria" panose="02040503050406030204" pitchFamily="18" charset="0"/>
            </a:endParaRPr>
          </a:p>
        </p:txBody>
      </p:sp>
      <p:sp>
        <p:nvSpPr>
          <p:cNvPr id="4"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3</a:t>
            </a:fld>
            <a:endParaRPr lang="en-US" dirty="0"/>
          </a:p>
        </p:txBody>
      </p:sp>
    </p:spTree>
    <p:extLst>
      <p:ext uri="{BB962C8B-B14F-4D97-AF65-F5344CB8AC3E}">
        <p14:creationId xmlns:p14="http://schemas.microsoft.com/office/powerpoint/2010/main" val="3856908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Contact Us</a:t>
            </a:r>
            <a:endParaRPr lang="en-US" dirty="0"/>
          </a:p>
        </p:txBody>
      </p:sp>
      <p:sp>
        <p:nvSpPr>
          <p:cNvPr id="2" name="Content Placeholder 1"/>
          <p:cNvSpPr>
            <a:spLocks noGrp="1"/>
          </p:cNvSpPr>
          <p:nvPr>
            <p:ph sz="quarter" idx="11"/>
          </p:nvPr>
        </p:nvSpPr>
        <p:spPr>
          <a:xfrm>
            <a:off x="463550" y="1282700"/>
            <a:ext cx="8223250" cy="3822700"/>
          </a:xfrm>
        </p:spPr>
        <p:txBody>
          <a:bodyPr/>
          <a:lstStyle/>
          <a:p>
            <a:pPr>
              <a:spcBef>
                <a:spcPts val="0"/>
              </a:spcBef>
              <a:spcAft>
                <a:spcPts val="600"/>
              </a:spcAft>
            </a:pPr>
            <a:r>
              <a:rPr lang="en-US" dirty="0">
                <a:latin typeface="Cambria" panose="02040503050406030204" pitchFamily="18" charset="0"/>
              </a:rPr>
              <a:t>To schedule a briefing about </a:t>
            </a:r>
            <a:r>
              <a:rPr lang="en-US" dirty="0" err="1">
                <a:latin typeface="Cambria" panose="02040503050406030204" pitchFamily="18" charset="0"/>
              </a:rPr>
              <a:t>SourceAmerica’s</a:t>
            </a:r>
            <a:r>
              <a:rPr lang="en-US" dirty="0">
                <a:latin typeface="Cambria" panose="02040503050406030204" pitchFamily="18" charset="0"/>
              </a:rPr>
              <a:t> products or services, call (888) 411-8424</a:t>
            </a:r>
          </a:p>
          <a:p>
            <a:pPr marL="0" indent="0">
              <a:buNone/>
            </a:pPr>
            <a:endParaRPr lang="en-US" altLang="en-US" sz="4400" dirty="0">
              <a:solidFill>
                <a:srgbClr val="000000"/>
              </a:solidFill>
              <a:latin typeface="Cambria" panose="02040503050406030204" pitchFamily="18" charset="0"/>
              <a:cs typeface="Arial" charset="0"/>
            </a:endParaRPr>
          </a:p>
          <a:p>
            <a:pPr marL="0" indent="0" algn="ctr">
              <a:buNone/>
            </a:pPr>
            <a:r>
              <a:rPr lang="en-US" altLang="en-US" dirty="0">
                <a:solidFill>
                  <a:srgbClr val="000000"/>
                </a:solidFill>
                <a:latin typeface="Cambria" pitchFamily="18" charset="0"/>
                <a:cs typeface="Arial" charset="0"/>
                <a:hlinkClick r:id="rId2"/>
              </a:rPr>
              <a:t>http://</a:t>
            </a:r>
            <a:r>
              <a:rPr lang="en-US" altLang="en-US" dirty="0" smtClean="0">
                <a:solidFill>
                  <a:srgbClr val="000000"/>
                </a:solidFill>
                <a:latin typeface="Cambria" panose="02040503050406030204" pitchFamily="18" charset="0"/>
                <a:cs typeface="Arial" charset="0"/>
                <a:hlinkClick r:id="rId2"/>
              </a:rPr>
              <a:t>www.sourceamerica.org/about-us/contact-us-form</a:t>
            </a:r>
            <a:r>
              <a:rPr lang="en-US" altLang="en-US" dirty="0" smtClean="0">
                <a:latin typeface="Cambria" pitchFamily="18" charset="0"/>
              </a:rPr>
              <a:t> </a:t>
            </a:r>
            <a:endParaRPr lang="en-US" altLang="en-US" dirty="0">
              <a:solidFill>
                <a:srgbClr val="000000"/>
              </a:solidFill>
              <a:latin typeface="Cambria" panose="02040503050406030204" pitchFamily="18" charset="0"/>
              <a:cs typeface="Arial" charset="0"/>
            </a:endParaRPr>
          </a:p>
        </p:txBody>
      </p:sp>
      <p:sp>
        <p:nvSpPr>
          <p:cNvPr id="4"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30</a:t>
            </a:fld>
            <a:endParaRPr lang="en-US" dirty="0"/>
          </a:p>
        </p:txBody>
      </p:sp>
    </p:spTree>
    <p:extLst>
      <p:ext uri="{BB962C8B-B14F-4D97-AF65-F5344CB8AC3E}">
        <p14:creationId xmlns:p14="http://schemas.microsoft.com/office/powerpoint/2010/main" val="3541578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Videos to learn more</a:t>
            </a:r>
            <a:endParaRPr lang="en-US" b="1" dirty="0"/>
          </a:p>
        </p:txBody>
      </p:sp>
      <p:sp>
        <p:nvSpPr>
          <p:cNvPr id="4" name="Content Placeholder 3"/>
          <p:cNvSpPr>
            <a:spLocks noGrp="1"/>
          </p:cNvSpPr>
          <p:nvPr>
            <p:ph sz="quarter" idx="11"/>
          </p:nvPr>
        </p:nvSpPr>
        <p:spPr>
          <a:xfrm>
            <a:off x="463550" y="1282700"/>
            <a:ext cx="8223250" cy="3136900"/>
          </a:xfrm>
        </p:spPr>
        <p:txBody>
          <a:bodyPr>
            <a:normAutofit lnSpcReduction="10000"/>
          </a:bodyPr>
          <a:lstStyle/>
          <a:p>
            <a:pPr marL="347663" indent="-347663">
              <a:lnSpc>
                <a:spcPct val="110000"/>
              </a:lnSpc>
              <a:spcBef>
                <a:spcPts val="0"/>
              </a:spcBef>
              <a:spcAft>
                <a:spcPts val="600"/>
              </a:spcAft>
              <a:buFont typeface="Arial" panose="020B0604020202020204" pitchFamily="34" charset="0"/>
              <a:buChar char="•"/>
            </a:pPr>
            <a:r>
              <a:rPr lang="en-US" dirty="0" err="1">
                <a:latin typeface="Cambria" panose="02040503050406030204" pitchFamily="18" charset="0"/>
                <a:ea typeface="Calibri"/>
                <a:cs typeface="Arial" panose="020B0604020202020204" pitchFamily="34" charset="0"/>
                <a:hlinkClick r:id="rId2"/>
              </a:rPr>
              <a:t>AbilityOne</a:t>
            </a:r>
            <a:r>
              <a:rPr lang="en-US" dirty="0">
                <a:latin typeface="Cambria" panose="02040503050406030204" pitchFamily="18" charset="0"/>
                <a:ea typeface="Calibri"/>
                <a:cs typeface="Arial" panose="020B0604020202020204" pitchFamily="34" charset="0"/>
                <a:hlinkClick r:id="rId2"/>
              </a:rPr>
              <a:t> Program </a:t>
            </a:r>
            <a:r>
              <a:rPr lang="en-US" dirty="0" smtClean="0">
                <a:latin typeface="Cambria" panose="02040503050406030204" pitchFamily="18" charset="0"/>
                <a:ea typeface="Calibri"/>
                <a:cs typeface="Arial" panose="020B0604020202020204" pitchFamily="34" charset="0"/>
                <a:hlinkClick r:id="rId2"/>
              </a:rPr>
              <a:t>Overview</a:t>
            </a:r>
            <a:endParaRPr lang="en-US" dirty="0" smtClean="0">
              <a:latin typeface="Cambria" panose="02040503050406030204" pitchFamily="18" charset="0"/>
              <a:ea typeface="Calibri"/>
              <a:cs typeface="Arial" panose="020B0604020202020204" pitchFamily="34" charset="0"/>
            </a:endParaRPr>
          </a:p>
          <a:p>
            <a:pPr marL="0" indent="0">
              <a:lnSpc>
                <a:spcPct val="110000"/>
              </a:lnSpc>
              <a:spcBef>
                <a:spcPts val="0"/>
              </a:spcBef>
              <a:spcAft>
                <a:spcPts val="600"/>
              </a:spcAft>
              <a:buNone/>
            </a:pPr>
            <a:endParaRPr lang="en-US" dirty="0">
              <a:latin typeface="Cambria" panose="02040503050406030204" pitchFamily="18" charset="0"/>
              <a:ea typeface="Calibri"/>
              <a:cs typeface="Arial" panose="020B0604020202020204" pitchFamily="34" charset="0"/>
            </a:endParaRPr>
          </a:p>
          <a:p>
            <a:pPr marL="347663" indent="-347663">
              <a:lnSpc>
                <a:spcPct val="110000"/>
              </a:lnSpc>
              <a:spcBef>
                <a:spcPts val="0"/>
              </a:spcBef>
              <a:spcAft>
                <a:spcPts val="600"/>
              </a:spcAft>
              <a:buFont typeface="Arial" panose="020B0604020202020204" pitchFamily="34" charset="0"/>
              <a:buChar char="•"/>
            </a:pPr>
            <a:r>
              <a:rPr lang="en-US" dirty="0" err="1">
                <a:latin typeface="Cambria" panose="02040503050406030204" pitchFamily="18" charset="0"/>
                <a:ea typeface="Calibri"/>
                <a:cs typeface="Arial" panose="020B0604020202020204" pitchFamily="34" charset="0"/>
                <a:hlinkClick r:id="rId3"/>
              </a:rPr>
              <a:t>SourceAmerica</a:t>
            </a:r>
            <a:r>
              <a:rPr lang="en-US" dirty="0">
                <a:latin typeface="Cambria" panose="02040503050406030204" pitchFamily="18" charset="0"/>
                <a:ea typeface="Calibri"/>
                <a:cs typeface="Arial" panose="020B0604020202020204" pitchFamily="34" charset="0"/>
                <a:hlinkClick r:id="rId3"/>
              </a:rPr>
              <a:t>: 2013 – </a:t>
            </a:r>
            <a:r>
              <a:rPr lang="en-US" dirty="0" err="1">
                <a:latin typeface="Cambria" panose="02040503050406030204" pitchFamily="18" charset="0"/>
                <a:ea typeface="Calibri"/>
                <a:cs typeface="Arial" panose="020B0604020202020204" pitchFamily="34" charset="0"/>
                <a:hlinkClick r:id="rId3"/>
              </a:rPr>
              <a:t>AbilityOne</a:t>
            </a:r>
            <a:r>
              <a:rPr lang="en-US" dirty="0">
                <a:latin typeface="Cambria" panose="02040503050406030204" pitchFamily="18" charset="0"/>
                <a:ea typeface="Calibri"/>
                <a:cs typeface="Arial" panose="020B0604020202020204" pitchFamily="34" charset="0"/>
                <a:hlinkClick r:id="rId3"/>
              </a:rPr>
              <a:t> Honor Roll for Veterans with Disabilities Award </a:t>
            </a:r>
            <a:r>
              <a:rPr lang="en-US" dirty="0" smtClean="0">
                <a:latin typeface="Cambria" panose="02040503050406030204" pitchFamily="18" charset="0"/>
                <a:ea typeface="Calibri"/>
                <a:cs typeface="Arial" panose="020B0604020202020204" pitchFamily="34" charset="0"/>
                <a:hlinkClick r:id="rId3"/>
              </a:rPr>
              <a:t>Winner</a:t>
            </a:r>
            <a:endParaRPr lang="en-US" dirty="0">
              <a:latin typeface="Cambria" panose="02040503050406030204" pitchFamily="18" charset="0"/>
              <a:ea typeface="Calibri"/>
              <a:cs typeface="Arial" panose="020B0604020202020204" pitchFamily="34" charset="0"/>
            </a:endParaRPr>
          </a:p>
        </p:txBody>
      </p:sp>
      <p:sp>
        <p:nvSpPr>
          <p:cNvPr id="5"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31</a:t>
            </a:fld>
            <a:endParaRPr lang="en-US" dirty="0"/>
          </a:p>
        </p:txBody>
      </p:sp>
      <p:sp>
        <p:nvSpPr>
          <p:cNvPr id="3" name="TextBox 2"/>
          <p:cNvSpPr txBox="1"/>
          <p:nvPr/>
        </p:nvSpPr>
        <p:spPr>
          <a:xfrm>
            <a:off x="533400" y="5486400"/>
            <a:ext cx="4327467" cy="400110"/>
          </a:xfrm>
          <a:prstGeom prst="rect">
            <a:avLst/>
          </a:prstGeom>
          <a:noFill/>
        </p:spPr>
        <p:txBody>
          <a:bodyPr wrap="none" rtlCol="0">
            <a:spAutoFit/>
          </a:bodyPr>
          <a:lstStyle/>
          <a:p>
            <a:r>
              <a:rPr lang="en-US" sz="2000" i="1" dirty="0" smtClean="0">
                <a:latin typeface="Cambria" panose="02040503050406030204" pitchFamily="18" charset="0"/>
              </a:rPr>
              <a:t>NOTE:  Right click on hyperlink to open</a:t>
            </a:r>
            <a:endParaRPr lang="en-US" sz="2000" i="1" dirty="0">
              <a:latin typeface="Cambria" panose="02040503050406030204" pitchFamily="18" charset="0"/>
            </a:endParaRPr>
          </a:p>
        </p:txBody>
      </p:sp>
    </p:spTree>
    <p:extLst>
      <p:ext uri="{BB962C8B-B14F-4D97-AF65-F5344CB8AC3E}">
        <p14:creationId xmlns:p14="http://schemas.microsoft.com/office/powerpoint/2010/main" val="29132977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tx1"/>
                </a:solidFill>
              </a:rPr>
              <a:t>Nonprofit Agency Contractor</a:t>
            </a:r>
          </a:p>
        </p:txBody>
      </p:sp>
      <p:sp>
        <p:nvSpPr>
          <p:cNvPr id="5" name="Content Placeholder 4"/>
          <p:cNvSpPr>
            <a:spLocks noGrp="1"/>
          </p:cNvSpPr>
          <p:nvPr>
            <p:ph sz="quarter" idx="10"/>
          </p:nvPr>
        </p:nvSpPr>
        <p:spPr>
          <a:prstGeom prst="rect">
            <a:avLst/>
          </a:prstGeom>
        </p:spPr>
        <p:txBody>
          <a:bodyPr/>
          <a:lstStyle/>
          <a:p>
            <a:pPr marL="0" indent="0">
              <a:spcAft>
                <a:spcPts val="600"/>
              </a:spcAft>
              <a:buNone/>
            </a:pPr>
            <a:r>
              <a:rPr lang="en-US" dirty="0">
                <a:solidFill>
                  <a:schemeClr val="tx2"/>
                </a:solidFill>
              </a:rPr>
              <a:t>Rick Sebastian, </a:t>
            </a:r>
            <a:r>
              <a:rPr lang="en-US" dirty="0" err="1">
                <a:solidFill>
                  <a:schemeClr val="tx2"/>
                </a:solidFill>
              </a:rPr>
              <a:t>Didlake</a:t>
            </a:r>
            <a:endParaRPr lang="en-US" dirty="0">
              <a:solidFill>
                <a:schemeClr val="tx2"/>
              </a:solidFill>
            </a:endParaRPr>
          </a:p>
        </p:txBody>
      </p:sp>
      <p:sp>
        <p:nvSpPr>
          <p:cNvPr id="3" name="Slide Number Placeholder 5"/>
          <p:cNvSpPr>
            <a:spLocks noGrp="1"/>
          </p:cNvSpPr>
          <p:nvPr>
            <p:ph type="sldNum" sz="quarter" idx="4294967295"/>
          </p:nvPr>
        </p:nvSpPr>
        <p:spPr>
          <a:xfrm>
            <a:off x="7010400" y="6356350"/>
            <a:ext cx="2133600" cy="365125"/>
          </a:xfrm>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32</a:t>
            </a:fld>
            <a:endParaRPr lang="en-US" dirty="0"/>
          </a:p>
        </p:txBody>
      </p:sp>
    </p:spTree>
    <p:extLst>
      <p:ext uri="{BB962C8B-B14F-4D97-AF65-F5344CB8AC3E}">
        <p14:creationId xmlns:p14="http://schemas.microsoft.com/office/powerpoint/2010/main" val="1403681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lvl="0" indent="-342900">
              <a:lnSpc>
                <a:spcPct val="115000"/>
              </a:lnSpc>
              <a:spcBef>
                <a:spcPts val="0"/>
              </a:spcBef>
            </a:pPr>
            <a:r>
              <a:rPr lang="en-US" dirty="0">
                <a:latin typeface="Cambria" panose="02040503050406030204" pitchFamily="18" charset="0"/>
                <a:ea typeface="Calibri"/>
                <a:cs typeface="Arial" panose="020B0604020202020204" pitchFamily="34" charset="0"/>
              </a:rPr>
              <a:t>Capable W</a:t>
            </a:r>
            <a:r>
              <a:rPr lang="en-US" dirty="0" smtClean="0">
                <a:latin typeface="Cambria" panose="02040503050406030204" pitchFamily="18" charset="0"/>
                <a:ea typeface="Calibri"/>
                <a:cs typeface="Arial" panose="020B0604020202020204" pitchFamily="34" charset="0"/>
              </a:rPr>
              <a:t>orkforce</a:t>
            </a:r>
            <a:endParaRPr lang="en-US" dirty="0">
              <a:latin typeface="Cambria" panose="02040503050406030204" pitchFamily="18" charset="0"/>
              <a:cs typeface="Arial" panose="020B0604020202020204" pitchFamily="34" charset="0"/>
            </a:endParaRPr>
          </a:p>
        </p:txBody>
      </p:sp>
      <p:sp>
        <p:nvSpPr>
          <p:cNvPr id="5" name="Content Placeholder 4"/>
          <p:cNvSpPr>
            <a:spLocks noGrp="1"/>
          </p:cNvSpPr>
          <p:nvPr>
            <p:ph sz="quarter" idx="11"/>
          </p:nvPr>
        </p:nvSpPr>
        <p:spPr/>
        <p:txBody>
          <a:bodyPr>
            <a:noAutofit/>
          </a:bodyPr>
          <a:lstStyle/>
          <a:p>
            <a:pPr>
              <a:spcBef>
                <a:spcPts val="0"/>
              </a:spcBef>
              <a:spcAft>
                <a:spcPts val="600"/>
              </a:spcAft>
            </a:pPr>
            <a:r>
              <a:rPr lang="en-US" sz="2400" dirty="0">
                <a:latin typeface="Cambria" pitchFamily="18" charset="0"/>
              </a:rPr>
              <a:t>Untapped labor market of high achieving and performing individuals who increase sustainable returns on investments for customers and communities </a:t>
            </a:r>
          </a:p>
          <a:p>
            <a:pPr lvl="1">
              <a:spcBef>
                <a:spcPts val="0"/>
              </a:spcBef>
              <a:spcAft>
                <a:spcPts val="600"/>
              </a:spcAft>
            </a:pPr>
            <a:r>
              <a:rPr lang="en-US" sz="2200" dirty="0">
                <a:latin typeface="Cambria" pitchFamily="18" charset="0"/>
              </a:rPr>
              <a:t>More than 45,000 people who are blind or have significant disabilities show up for work each day and deliver high quality products and services to end customers </a:t>
            </a:r>
          </a:p>
          <a:p>
            <a:pPr>
              <a:spcBef>
                <a:spcPts val="0"/>
              </a:spcBef>
              <a:spcAft>
                <a:spcPts val="600"/>
              </a:spcAft>
            </a:pPr>
            <a:r>
              <a:rPr lang="en-US" sz="2400" dirty="0">
                <a:latin typeface="Cambria" pitchFamily="18" charset="0"/>
              </a:rPr>
              <a:t>Multiple public and private partnerships exist to support workforce development</a:t>
            </a:r>
          </a:p>
          <a:p>
            <a:pPr lvl="1">
              <a:spcBef>
                <a:spcPts val="0"/>
              </a:spcBef>
              <a:spcAft>
                <a:spcPts val="600"/>
              </a:spcAft>
            </a:pPr>
            <a:r>
              <a:rPr lang="en-US" sz="2200" dirty="0">
                <a:latin typeface="Cambria" pitchFamily="18" charset="0"/>
              </a:rPr>
              <a:t>ADA</a:t>
            </a:r>
          </a:p>
          <a:p>
            <a:pPr lvl="1">
              <a:spcBef>
                <a:spcPts val="0"/>
              </a:spcBef>
              <a:spcAft>
                <a:spcPts val="600"/>
              </a:spcAft>
            </a:pPr>
            <a:r>
              <a:rPr lang="en-US" sz="2200" dirty="0">
                <a:latin typeface="Cambria" pitchFamily="18" charset="0"/>
              </a:rPr>
              <a:t>Vocational Rehabilitation via the Rehabilitation Services Administration</a:t>
            </a:r>
          </a:p>
          <a:p>
            <a:pPr lvl="1">
              <a:spcBef>
                <a:spcPts val="0"/>
              </a:spcBef>
              <a:spcAft>
                <a:spcPts val="600"/>
              </a:spcAft>
            </a:pPr>
            <a:r>
              <a:rPr lang="en-US" sz="2200" dirty="0">
                <a:latin typeface="Cambria" pitchFamily="18" charset="0"/>
              </a:rPr>
              <a:t>Office of Disability and Employment Policy</a:t>
            </a:r>
          </a:p>
          <a:p>
            <a:pPr lvl="1">
              <a:spcBef>
                <a:spcPts val="0"/>
              </a:spcBef>
              <a:spcAft>
                <a:spcPts val="600"/>
              </a:spcAft>
            </a:pPr>
            <a:r>
              <a:rPr lang="en-US" sz="2200" dirty="0">
                <a:latin typeface="Cambria" pitchFamily="18" charset="0"/>
              </a:rPr>
              <a:t>Workforce </a:t>
            </a:r>
            <a:r>
              <a:rPr lang="en-US" sz="2200" dirty="0" smtClean="0">
                <a:latin typeface="Cambria" pitchFamily="18" charset="0"/>
              </a:rPr>
              <a:t>Innovation and Opportunity Act (WIOA)</a:t>
            </a:r>
            <a:endParaRPr lang="en-US" sz="2200" dirty="0">
              <a:latin typeface="Cambria" pitchFamily="18" charset="0"/>
            </a:endParaRPr>
          </a:p>
        </p:txBody>
      </p:sp>
      <p:sp>
        <p:nvSpPr>
          <p:cNvPr id="4"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33</a:t>
            </a:fld>
            <a:endParaRPr lang="en-US" dirty="0"/>
          </a:p>
        </p:txBody>
      </p:sp>
    </p:spTree>
    <p:extLst>
      <p:ext uri="{BB962C8B-B14F-4D97-AF65-F5344CB8AC3E}">
        <p14:creationId xmlns:p14="http://schemas.microsoft.com/office/powerpoint/2010/main" val="1383333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lvl="0">
              <a:lnSpc>
                <a:spcPct val="115000"/>
              </a:lnSpc>
              <a:spcBef>
                <a:spcPts val="0"/>
              </a:spcBef>
              <a:spcAft>
                <a:spcPts val="0"/>
              </a:spcAft>
            </a:pPr>
            <a:r>
              <a:rPr lang="en-US" dirty="0">
                <a:latin typeface="Cambria" panose="02040503050406030204" pitchFamily="18" charset="0"/>
                <a:ea typeface="Calibri"/>
                <a:cs typeface="Arial" panose="020B0604020202020204" pitchFamily="34" charset="0"/>
              </a:rPr>
              <a:t>Strategic </a:t>
            </a:r>
            <a:r>
              <a:rPr lang="en-US" dirty="0" smtClean="0">
                <a:latin typeface="Cambria" panose="02040503050406030204" pitchFamily="18" charset="0"/>
                <a:ea typeface="Calibri"/>
                <a:cs typeface="Arial" panose="020B0604020202020204" pitchFamily="34" charset="0"/>
              </a:rPr>
              <a:t>Sourcing</a:t>
            </a:r>
            <a:endParaRPr lang="en-US" dirty="0">
              <a:latin typeface="Cambria" panose="02040503050406030204" pitchFamily="18" charset="0"/>
              <a:cs typeface="Arial" panose="020B0604020202020204" pitchFamily="34" charset="0"/>
            </a:endParaRPr>
          </a:p>
        </p:txBody>
      </p:sp>
      <p:sp>
        <p:nvSpPr>
          <p:cNvPr id="5" name="Content Placeholder 4"/>
          <p:cNvSpPr>
            <a:spLocks noGrp="1"/>
          </p:cNvSpPr>
          <p:nvPr>
            <p:ph sz="quarter" idx="11"/>
          </p:nvPr>
        </p:nvSpPr>
        <p:spPr/>
        <p:txBody>
          <a:bodyPr>
            <a:noAutofit/>
          </a:bodyPr>
          <a:lstStyle/>
          <a:p>
            <a:pPr>
              <a:spcBef>
                <a:spcPts val="0"/>
              </a:spcBef>
              <a:spcAft>
                <a:spcPts val="600"/>
              </a:spcAft>
            </a:pPr>
            <a:r>
              <a:rPr lang="en-US" sz="2400" dirty="0">
                <a:latin typeface="Cambria" pitchFamily="18" charset="0"/>
              </a:rPr>
              <a:t>Leveraging the National network providing single point of contact for One Stop activity for all sourcing and procurement/acquisition needs </a:t>
            </a:r>
          </a:p>
          <a:p>
            <a:pPr>
              <a:spcBef>
                <a:spcPts val="0"/>
              </a:spcBef>
              <a:spcAft>
                <a:spcPts val="600"/>
              </a:spcAft>
            </a:pPr>
            <a:r>
              <a:rPr lang="en-US" sz="2400" dirty="0">
                <a:latin typeface="Cambria" pitchFamily="18" charset="0"/>
              </a:rPr>
              <a:t>NPAs actively partner with Disadvantaged, Small and Big Business creating opportunity for multiple contracting goals to be met via one contracting vehicle </a:t>
            </a:r>
          </a:p>
          <a:p>
            <a:pPr>
              <a:spcBef>
                <a:spcPts val="0"/>
              </a:spcBef>
              <a:spcAft>
                <a:spcPts val="600"/>
              </a:spcAft>
            </a:pPr>
            <a:r>
              <a:rPr lang="en-US" sz="2400" dirty="0">
                <a:latin typeface="Cambria" pitchFamily="18" charset="0"/>
              </a:rPr>
              <a:t>Total Supply Chain and Vendor Management</a:t>
            </a:r>
          </a:p>
          <a:p>
            <a:pPr lvl="1">
              <a:spcBef>
                <a:spcPts val="0"/>
              </a:spcBef>
              <a:spcAft>
                <a:spcPts val="600"/>
              </a:spcAft>
            </a:pPr>
            <a:r>
              <a:rPr lang="en-US" sz="2200" dirty="0">
                <a:latin typeface="Cambria" pitchFamily="18" charset="0"/>
              </a:rPr>
              <a:t>Competitive Bid Process for all required subcontracted products and services</a:t>
            </a:r>
          </a:p>
          <a:p>
            <a:pPr lvl="1">
              <a:spcBef>
                <a:spcPts val="0"/>
              </a:spcBef>
              <a:spcAft>
                <a:spcPts val="600"/>
              </a:spcAft>
            </a:pPr>
            <a:r>
              <a:rPr lang="en-US" sz="2200" dirty="0">
                <a:latin typeface="Cambria" pitchFamily="18" charset="0"/>
              </a:rPr>
              <a:t>Active Management of Berry &amp; </a:t>
            </a:r>
            <a:r>
              <a:rPr lang="en-US" sz="2200" dirty="0" err="1">
                <a:latin typeface="Cambria" pitchFamily="18" charset="0"/>
              </a:rPr>
              <a:t>Kissel</a:t>
            </a:r>
            <a:r>
              <a:rPr lang="en-US" sz="2200" dirty="0">
                <a:latin typeface="Cambria" pitchFamily="18" charset="0"/>
              </a:rPr>
              <a:t> Amendment, Buy American, Trade and other identified Agreements</a:t>
            </a:r>
          </a:p>
          <a:p>
            <a:pPr>
              <a:spcBef>
                <a:spcPts val="0"/>
              </a:spcBef>
              <a:spcAft>
                <a:spcPts val="600"/>
              </a:spcAft>
            </a:pPr>
            <a:r>
              <a:rPr lang="en-US" sz="2400" dirty="0">
                <a:latin typeface="Cambria" pitchFamily="18" charset="0"/>
              </a:rPr>
              <a:t>GSA, DLA, USDA, US Air Force, Department of State, Product Manager Force Sustainment Systems (PM-FSS</a:t>
            </a:r>
            <a:r>
              <a:rPr lang="en-US" sz="2400" dirty="0" smtClean="0">
                <a:latin typeface="Cambria" pitchFamily="18" charset="0"/>
              </a:rPr>
              <a:t>)</a:t>
            </a:r>
            <a:endParaRPr lang="en-US" sz="2400" dirty="0">
              <a:latin typeface="Cambria" pitchFamily="18" charset="0"/>
            </a:endParaRPr>
          </a:p>
        </p:txBody>
      </p:sp>
      <p:sp>
        <p:nvSpPr>
          <p:cNvPr id="4"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34</a:t>
            </a:fld>
            <a:endParaRPr lang="en-US" dirty="0"/>
          </a:p>
        </p:txBody>
      </p:sp>
    </p:spTree>
    <p:extLst>
      <p:ext uri="{BB962C8B-B14F-4D97-AF65-F5344CB8AC3E}">
        <p14:creationId xmlns:p14="http://schemas.microsoft.com/office/powerpoint/2010/main" val="6450417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lvl="0">
              <a:lnSpc>
                <a:spcPct val="115000"/>
              </a:lnSpc>
              <a:spcBef>
                <a:spcPts val="0"/>
              </a:spcBef>
              <a:spcAft>
                <a:spcPts val="0"/>
              </a:spcAft>
            </a:pPr>
            <a:r>
              <a:rPr lang="en-US" dirty="0" smtClean="0">
                <a:latin typeface="Cambria" panose="02040503050406030204" pitchFamily="18" charset="0"/>
                <a:ea typeface="Calibri"/>
                <a:cs typeface="Arial" panose="020B0604020202020204" pitchFamily="34" charset="0"/>
              </a:rPr>
              <a:t>Technical/Quality/Past </a:t>
            </a:r>
            <a:r>
              <a:rPr lang="en-US" dirty="0">
                <a:latin typeface="Cambria" panose="02040503050406030204" pitchFamily="18" charset="0"/>
                <a:ea typeface="Calibri"/>
                <a:cs typeface="Arial" panose="020B0604020202020204" pitchFamily="34" charset="0"/>
              </a:rPr>
              <a:t>Performance Q</a:t>
            </a:r>
            <a:r>
              <a:rPr lang="en-US" dirty="0" smtClean="0">
                <a:latin typeface="Cambria" panose="02040503050406030204" pitchFamily="18" charset="0"/>
                <a:ea typeface="Calibri"/>
                <a:cs typeface="Arial" panose="020B0604020202020204" pitchFamily="34" charset="0"/>
              </a:rPr>
              <a:t>ualifications</a:t>
            </a:r>
            <a:endParaRPr lang="en-US" dirty="0">
              <a:latin typeface="Cambria" panose="02040503050406030204" pitchFamily="18" charset="0"/>
              <a:cs typeface="Arial" panose="020B0604020202020204" pitchFamily="34" charset="0"/>
            </a:endParaRPr>
          </a:p>
        </p:txBody>
      </p:sp>
      <p:sp>
        <p:nvSpPr>
          <p:cNvPr id="5" name="Content Placeholder 4"/>
          <p:cNvSpPr>
            <a:spLocks noGrp="1"/>
          </p:cNvSpPr>
          <p:nvPr>
            <p:ph sz="quarter" idx="11"/>
          </p:nvPr>
        </p:nvSpPr>
        <p:spPr>
          <a:xfrm>
            <a:off x="463550" y="2057400"/>
            <a:ext cx="8223250" cy="4344988"/>
          </a:xfrm>
        </p:spPr>
        <p:txBody>
          <a:bodyPr>
            <a:normAutofit/>
          </a:bodyPr>
          <a:lstStyle/>
          <a:p>
            <a:pPr marL="347663" indent="-347663">
              <a:lnSpc>
                <a:spcPct val="115000"/>
              </a:lnSpc>
              <a:buFont typeface="Arial" panose="020B0604020202020204" pitchFamily="34" charset="0"/>
              <a:buChar char="•"/>
            </a:pPr>
            <a:r>
              <a:rPr lang="en-US" sz="3000" dirty="0">
                <a:latin typeface="Cambria" panose="02040503050406030204" pitchFamily="18" charset="0"/>
                <a:ea typeface="Calibri"/>
                <a:cs typeface="Arial" panose="020B0604020202020204" pitchFamily="34" charset="0"/>
              </a:rPr>
              <a:t>Decades of delivering </a:t>
            </a:r>
            <a:r>
              <a:rPr lang="en-US" sz="3000" dirty="0" smtClean="0">
                <a:latin typeface="Cambria" panose="02040503050406030204" pitchFamily="18" charset="0"/>
                <a:ea typeface="Calibri"/>
                <a:cs typeface="Arial" panose="020B0604020202020204" pitchFamily="34" charset="0"/>
              </a:rPr>
              <a:t>excellence</a:t>
            </a:r>
            <a:endParaRPr lang="en-US" sz="3000" dirty="0">
              <a:latin typeface="Cambria" panose="02040503050406030204" pitchFamily="18" charset="0"/>
              <a:ea typeface="Calibri"/>
              <a:cs typeface="Arial" panose="020B0604020202020204" pitchFamily="34" charset="0"/>
            </a:endParaRPr>
          </a:p>
          <a:p>
            <a:pPr marL="347663" indent="-347663">
              <a:lnSpc>
                <a:spcPct val="115000"/>
              </a:lnSpc>
              <a:buFont typeface="Arial" panose="020B0604020202020204" pitchFamily="34" charset="0"/>
              <a:buChar char="•"/>
            </a:pPr>
            <a:r>
              <a:rPr lang="en-US" sz="3000" dirty="0">
                <a:latin typeface="Cambria" panose="02040503050406030204" pitchFamily="18" charset="0"/>
                <a:ea typeface="Calibri"/>
                <a:cs typeface="Arial" panose="020B0604020202020204" pitchFamily="34" charset="0"/>
              </a:rPr>
              <a:t>Scope of Work, Performance Work Statements and Statements of </a:t>
            </a:r>
            <a:r>
              <a:rPr lang="en-US" sz="3000" dirty="0" smtClean="0">
                <a:latin typeface="Cambria" panose="02040503050406030204" pitchFamily="18" charset="0"/>
                <a:ea typeface="Calibri"/>
                <a:cs typeface="Arial" panose="020B0604020202020204" pitchFamily="34" charset="0"/>
              </a:rPr>
              <a:t>Need</a:t>
            </a:r>
            <a:endParaRPr lang="en-US" sz="3000" dirty="0">
              <a:latin typeface="Cambria" panose="02040503050406030204" pitchFamily="18" charset="0"/>
              <a:ea typeface="Calibri"/>
              <a:cs typeface="Arial" panose="020B0604020202020204" pitchFamily="34" charset="0"/>
            </a:endParaRPr>
          </a:p>
          <a:p>
            <a:pPr marL="347663" indent="-347663">
              <a:lnSpc>
                <a:spcPct val="115000"/>
              </a:lnSpc>
              <a:buFont typeface="Arial" panose="020B0604020202020204" pitchFamily="34" charset="0"/>
              <a:buChar char="•"/>
            </a:pPr>
            <a:r>
              <a:rPr lang="en-US" sz="3000" dirty="0">
                <a:latin typeface="Cambria" panose="02040503050406030204" pitchFamily="18" charset="0"/>
                <a:ea typeface="Calibri"/>
                <a:cs typeface="Arial" panose="020B0604020202020204" pitchFamily="34" charset="0"/>
              </a:rPr>
              <a:t>ISO, CIMS, JCOH certifications, registrations and </a:t>
            </a:r>
            <a:r>
              <a:rPr lang="en-US" sz="3000" dirty="0" smtClean="0">
                <a:latin typeface="Cambria" panose="02040503050406030204" pitchFamily="18" charset="0"/>
                <a:ea typeface="Calibri"/>
                <a:cs typeface="Arial" panose="020B0604020202020204" pitchFamily="34" charset="0"/>
              </a:rPr>
              <a:t>standards</a:t>
            </a:r>
            <a:endParaRPr lang="en-US" sz="3000" dirty="0">
              <a:latin typeface="Cambria" panose="02040503050406030204" pitchFamily="18" charset="0"/>
              <a:ea typeface="Calibri"/>
              <a:cs typeface="Arial" panose="020B0604020202020204" pitchFamily="34" charset="0"/>
            </a:endParaRPr>
          </a:p>
          <a:p>
            <a:pPr marL="347663" indent="-347663">
              <a:lnSpc>
                <a:spcPct val="115000"/>
              </a:lnSpc>
              <a:buFont typeface="Arial" panose="020B0604020202020204" pitchFamily="34" charset="0"/>
              <a:buChar char="•"/>
            </a:pPr>
            <a:r>
              <a:rPr lang="en-US" sz="3000" dirty="0">
                <a:latin typeface="Cambria" panose="02040503050406030204" pitchFamily="18" charset="0"/>
                <a:ea typeface="Calibri"/>
                <a:cs typeface="Arial" panose="020B0604020202020204" pitchFamily="34" charset="0"/>
              </a:rPr>
              <a:t>Prime Vendor Mentor Protégé opportunities and technical performance </a:t>
            </a:r>
            <a:r>
              <a:rPr lang="en-US" sz="3000" dirty="0" smtClean="0">
                <a:latin typeface="Cambria" panose="02040503050406030204" pitchFamily="18" charset="0"/>
                <a:ea typeface="Calibri"/>
                <a:cs typeface="Arial" panose="020B0604020202020204" pitchFamily="34" charset="0"/>
              </a:rPr>
              <a:t>enhancement</a:t>
            </a:r>
            <a:endParaRPr lang="en-US" sz="3000" dirty="0">
              <a:latin typeface="Cambria" panose="02040503050406030204" pitchFamily="18" charset="0"/>
              <a:ea typeface="Calibri"/>
              <a:cs typeface="Arial" panose="020B0604020202020204" pitchFamily="34" charset="0"/>
            </a:endParaRPr>
          </a:p>
        </p:txBody>
      </p:sp>
      <p:sp>
        <p:nvSpPr>
          <p:cNvPr id="4"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35</a:t>
            </a:fld>
            <a:endParaRPr lang="en-US" dirty="0"/>
          </a:p>
        </p:txBody>
      </p:sp>
    </p:spTree>
    <p:extLst>
      <p:ext uri="{BB962C8B-B14F-4D97-AF65-F5344CB8AC3E}">
        <p14:creationId xmlns:p14="http://schemas.microsoft.com/office/powerpoint/2010/main" val="2070686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Disability </a:t>
            </a:r>
            <a:r>
              <a:rPr lang="en-US" dirty="0" smtClean="0"/>
              <a:t>Type</a:t>
            </a:r>
            <a:endParaRPr lang="en-US" dirty="0"/>
          </a:p>
        </p:txBody>
      </p:sp>
      <p:sp>
        <p:nvSpPr>
          <p:cNvPr id="5" name="TextBox 1"/>
          <p:cNvSpPr txBox="1"/>
          <p:nvPr/>
        </p:nvSpPr>
        <p:spPr>
          <a:xfrm>
            <a:off x="2068512" y="5556249"/>
            <a:ext cx="5056188" cy="39007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1600" dirty="0" smtClean="0">
                <a:solidFill>
                  <a:srgbClr val="000000"/>
                </a:solidFill>
                <a:latin typeface="Cambria" panose="02040503050406030204" pitchFamily="18" charset="0"/>
              </a:rPr>
              <a:t>*Source: NIB and SourceAmerica. FY2014.</a:t>
            </a:r>
            <a:endParaRPr lang="en-US" sz="1600" dirty="0">
              <a:solidFill>
                <a:srgbClr val="000000"/>
              </a:solidFill>
              <a:latin typeface="Cambria" panose="02040503050406030204" pitchFamily="18" charset="0"/>
            </a:endParaRPr>
          </a:p>
        </p:txBody>
      </p:sp>
      <p:pic>
        <p:nvPicPr>
          <p:cNvPr id="6" name="Content Placeholder 3"/>
          <p:cNvPicPr>
            <a:picLocks noGrp="1" noChangeAspect="1"/>
          </p:cNvPicPr>
          <p:nvPr>
            <p:ph sz="quarter" idx="11"/>
          </p:nvPr>
        </p:nvPicPr>
        <p:blipFill>
          <a:blip r:embed="rId2" cstate="screen">
            <a:extLst>
              <a:ext uri="{28A0092B-C50C-407E-A947-70E740481C1C}">
                <a14:useLocalDpi xmlns:a14="http://schemas.microsoft.com/office/drawing/2010/main"/>
              </a:ext>
            </a:extLst>
          </a:blip>
          <a:stretch>
            <a:fillRect/>
          </a:stretch>
        </p:blipFill>
        <p:spPr>
          <a:xfrm>
            <a:off x="247650" y="1657350"/>
            <a:ext cx="8691744" cy="3276600"/>
          </a:xfrm>
        </p:spPr>
      </p:pic>
      <p:sp>
        <p:nvSpPr>
          <p:cNvPr id="7"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36</a:t>
            </a:fld>
            <a:endParaRPr lang="en-US" dirty="0"/>
          </a:p>
        </p:txBody>
      </p:sp>
    </p:spTree>
    <p:extLst>
      <p:ext uri="{BB962C8B-B14F-4D97-AF65-F5344CB8AC3E}">
        <p14:creationId xmlns:p14="http://schemas.microsoft.com/office/powerpoint/2010/main" val="1071615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and Ethnicity</a:t>
            </a:r>
            <a:r>
              <a:rPr lang="en-US" dirty="0"/>
              <a:t/>
            </a:r>
            <a:br>
              <a:rPr lang="en-US" dirty="0"/>
            </a:br>
            <a:endParaRPr lang="en-US" dirty="0"/>
          </a:p>
        </p:txBody>
      </p:sp>
      <p:sp>
        <p:nvSpPr>
          <p:cNvPr id="6"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37</a:t>
            </a:fld>
            <a:endParaRPr lang="en-US" dirty="0"/>
          </a:p>
        </p:txBody>
      </p:sp>
      <p:sp>
        <p:nvSpPr>
          <p:cNvPr id="3" name="Text Placeholder 2"/>
          <p:cNvSpPr>
            <a:spLocks noGrp="1"/>
          </p:cNvSpPr>
          <p:nvPr>
            <p:ph type="body" sz="quarter" idx="11"/>
          </p:nvPr>
        </p:nvSpPr>
        <p:spPr>
          <a:xfrm>
            <a:off x="463550" y="5630574"/>
            <a:ext cx="8223250" cy="660977"/>
          </a:xfrm>
        </p:spPr>
        <p:txBody>
          <a:bodyPr anchor="ctr">
            <a:noAutofit/>
          </a:bodyPr>
          <a:lstStyle/>
          <a:p>
            <a:pPr algn="ctr" fontAlgn="base">
              <a:spcBef>
                <a:spcPct val="0"/>
              </a:spcBef>
              <a:spcAft>
                <a:spcPts val="200"/>
              </a:spcAft>
            </a:pPr>
            <a:r>
              <a:rPr lang="en-US" sz="1300" dirty="0">
                <a:solidFill>
                  <a:srgbClr val="000000"/>
                </a:solidFill>
                <a:latin typeface="Cambria" panose="02040503050406030204" pitchFamily="18" charset="0"/>
              </a:rPr>
              <a:t>*Dataset represents 28,800 eligible </a:t>
            </a:r>
            <a:r>
              <a:rPr lang="en-US" sz="1300" dirty="0" err="1">
                <a:solidFill>
                  <a:srgbClr val="000000"/>
                </a:solidFill>
                <a:latin typeface="Cambria" panose="02040503050406030204" pitchFamily="18" charset="0"/>
              </a:rPr>
              <a:t>AbilityOne</a:t>
            </a:r>
            <a:r>
              <a:rPr lang="en-US" sz="1300" dirty="0">
                <a:solidFill>
                  <a:srgbClr val="000000"/>
                </a:solidFill>
                <a:latin typeface="Cambria" panose="02040503050406030204" pitchFamily="18" charset="0"/>
              </a:rPr>
              <a:t> Employees. </a:t>
            </a:r>
          </a:p>
          <a:p>
            <a:pPr algn="ctr" fontAlgn="base">
              <a:spcBef>
                <a:spcPct val="0"/>
              </a:spcBef>
              <a:spcAft>
                <a:spcPts val="200"/>
              </a:spcAft>
            </a:pPr>
            <a:r>
              <a:rPr lang="en-US" sz="1300" dirty="0">
                <a:solidFill>
                  <a:srgbClr val="000000"/>
                </a:solidFill>
                <a:latin typeface="Cambria" panose="02040503050406030204" pitchFamily="18" charset="0"/>
              </a:rPr>
              <a:t>Source: ERS, </a:t>
            </a:r>
            <a:r>
              <a:rPr lang="en-US" sz="1300" dirty="0" err="1">
                <a:latin typeface="Cambria" panose="02040503050406030204" pitchFamily="18" charset="0"/>
              </a:rPr>
              <a:t>AbilityOne</a:t>
            </a:r>
            <a:r>
              <a:rPr lang="en-US" sz="1300" dirty="0">
                <a:latin typeface="Cambria" panose="02040503050406030204" pitchFamily="18" charset="0"/>
              </a:rPr>
              <a:t> Workforce from </a:t>
            </a:r>
            <a:r>
              <a:rPr lang="en-US" sz="1300" dirty="0" err="1">
                <a:latin typeface="Cambria" panose="02040503050406030204" pitchFamily="18" charset="0"/>
              </a:rPr>
              <a:t>SourceAmerica</a:t>
            </a:r>
            <a:r>
              <a:rPr lang="en-US" sz="1300" dirty="0">
                <a:latin typeface="Cambria" panose="02040503050406030204" pitchFamily="18" charset="0"/>
              </a:rPr>
              <a:t> Producing NPAs.  FY 2015, Q1. </a:t>
            </a:r>
            <a:endParaRPr lang="en-US" sz="1300" dirty="0">
              <a:solidFill>
                <a:srgbClr val="000000"/>
              </a:solidFill>
              <a:latin typeface="Cambria" panose="02040503050406030204" pitchFamily="18" charset="0"/>
            </a:endParaRPr>
          </a:p>
        </p:txBody>
      </p:sp>
      <p:sp>
        <p:nvSpPr>
          <p:cNvPr id="5124" name="Slide Number Placeholder 2"/>
          <p:cNvSpPr>
            <a:spLocks noGrp="1"/>
          </p:cNvSpPr>
          <p:nvPr>
            <p:ph type="sldNum" sz="quarter" idx="4294967295"/>
          </p:nvPr>
        </p:nvSpPr>
        <p:spPr bwMode="auto">
          <a:xfrm>
            <a:off x="7620000" y="6462713"/>
            <a:ext cx="1524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5A75F87-3AF6-417F-AB55-8E28DABA13D3}" type="slidenum">
              <a:rPr lang="en-US" altLang="en-US" sz="1000">
                <a:solidFill>
                  <a:srgbClr val="FFFFFF"/>
                </a:solidFill>
              </a:rPr>
              <a:pPr/>
              <a:t>37</a:t>
            </a:fld>
            <a:endParaRPr lang="en-US" altLang="en-US" sz="1000" dirty="0">
              <a:solidFill>
                <a:srgbClr val="FFFFFF"/>
              </a:solidFill>
            </a:endParaRPr>
          </a:p>
        </p:txBody>
      </p:sp>
      <p:graphicFrame>
        <p:nvGraphicFramePr>
          <p:cNvPr id="10" name="Content Placeholder 9"/>
          <p:cNvGraphicFramePr>
            <a:graphicFrameLocks noGrp="1"/>
          </p:cNvGraphicFramePr>
          <p:nvPr>
            <p:ph idx="4294967295"/>
            <p:extLst>
              <p:ext uri="{D42A27DB-BD31-4B8C-83A1-F6EECF244321}">
                <p14:modId xmlns:p14="http://schemas.microsoft.com/office/powerpoint/2010/main" val="1510234378"/>
              </p:ext>
            </p:extLst>
          </p:nvPr>
        </p:nvGraphicFramePr>
        <p:xfrm>
          <a:off x="381000" y="1143000"/>
          <a:ext cx="82296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4292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Veterans Status</a:t>
            </a:r>
            <a:r>
              <a:rPr lang="en-US" dirty="0"/>
              <a:t/>
            </a:r>
            <a:br>
              <a:rPr lang="en-US" dirty="0"/>
            </a:br>
            <a:endParaRPr lang="en-US" dirty="0"/>
          </a:p>
        </p:txBody>
      </p:sp>
      <p:sp>
        <p:nvSpPr>
          <p:cNvPr id="6"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38</a:t>
            </a:fld>
            <a:endParaRPr lang="en-US" dirty="0"/>
          </a:p>
        </p:txBody>
      </p:sp>
      <p:sp>
        <p:nvSpPr>
          <p:cNvPr id="5124" name="Slide Number Placeholder 2"/>
          <p:cNvSpPr>
            <a:spLocks noGrp="1"/>
          </p:cNvSpPr>
          <p:nvPr>
            <p:ph type="sldNum" sz="quarter" idx="4294967295"/>
          </p:nvPr>
        </p:nvSpPr>
        <p:spPr bwMode="auto">
          <a:xfrm>
            <a:off x="7620000" y="6462713"/>
            <a:ext cx="1524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5A75F87-3AF6-417F-AB55-8E28DABA13D3}" type="slidenum">
              <a:rPr lang="en-US" altLang="en-US" sz="1000">
                <a:solidFill>
                  <a:srgbClr val="FFFFFF"/>
                </a:solidFill>
              </a:rPr>
              <a:pPr/>
              <a:t>38</a:t>
            </a:fld>
            <a:endParaRPr lang="en-US" altLang="en-US" sz="1000" dirty="0">
              <a:solidFill>
                <a:srgbClr val="FFFFFF"/>
              </a:solidFill>
            </a:endParaRP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2333803511"/>
              </p:ext>
            </p:extLst>
          </p:nvPr>
        </p:nvGraphicFramePr>
        <p:xfrm>
          <a:off x="1295400" y="1143000"/>
          <a:ext cx="70104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2"/>
          <p:cNvSpPr>
            <a:spLocks noGrp="1"/>
          </p:cNvSpPr>
          <p:nvPr>
            <p:ph type="body" sz="quarter" idx="11"/>
          </p:nvPr>
        </p:nvSpPr>
        <p:spPr>
          <a:xfrm>
            <a:off x="463550" y="5630574"/>
            <a:ext cx="8223250" cy="660977"/>
          </a:xfrm>
        </p:spPr>
        <p:txBody>
          <a:bodyPr anchor="ctr">
            <a:noAutofit/>
          </a:bodyPr>
          <a:lstStyle/>
          <a:p>
            <a:pPr algn="ctr" fontAlgn="base">
              <a:spcBef>
                <a:spcPct val="0"/>
              </a:spcBef>
              <a:spcAft>
                <a:spcPts val="200"/>
              </a:spcAft>
            </a:pPr>
            <a:r>
              <a:rPr lang="en-US" sz="1300" dirty="0">
                <a:solidFill>
                  <a:srgbClr val="000000"/>
                </a:solidFill>
                <a:latin typeface="Cambria" panose="02040503050406030204" pitchFamily="18" charset="0"/>
              </a:rPr>
              <a:t>*Dataset represents 28,800 eligible </a:t>
            </a:r>
            <a:r>
              <a:rPr lang="en-US" sz="1300" dirty="0" err="1">
                <a:solidFill>
                  <a:srgbClr val="000000"/>
                </a:solidFill>
                <a:latin typeface="Cambria" panose="02040503050406030204" pitchFamily="18" charset="0"/>
              </a:rPr>
              <a:t>AbilityOne</a:t>
            </a:r>
            <a:r>
              <a:rPr lang="en-US" sz="1300" dirty="0">
                <a:solidFill>
                  <a:srgbClr val="000000"/>
                </a:solidFill>
                <a:latin typeface="Cambria" panose="02040503050406030204" pitchFamily="18" charset="0"/>
              </a:rPr>
              <a:t> Employees. </a:t>
            </a:r>
          </a:p>
          <a:p>
            <a:pPr algn="ctr" fontAlgn="base">
              <a:spcBef>
                <a:spcPct val="0"/>
              </a:spcBef>
              <a:spcAft>
                <a:spcPts val="200"/>
              </a:spcAft>
            </a:pPr>
            <a:r>
              <a:rPr lang="en-US" sz="1300" dirty="0">
                <a:solidFill>
                  <a:srgbClr val="000000"/>
                </a:solidFill>
                <a:latin typeface="Cambria" panose="02040503050406030204" pitchFamily="18" charset="0"/>
              </a:rPr>
              <a:t>Source: ERS, </a:t>
            </a:r>
            <a:r>
              <a:rPr lang="en-US" sz="1300" dirty="0" err="1">
                <a:latin typeface="Cambria" panose="02040503050406030204" pitchFamily="18" charset="0"/>
              </a:rPr>
              <a:t>AbilityOne</a:t>
            </a:r>
            <a:r>
              <a:rPr lang="en-US" sz="1300" dirty="0">
                <a:latin typeface="Cambria" panose="02040503050406030204" pitchFamily="18" charset="0"/>
              </a:rPr>
              <a:t> Workforce from </a:t>
            </a:r>
            <a:r>
              <a:rPr lang="en-US" sz="1300" dirty="0" err="1">
                <a:latin typeface="Cambria" panose="02040503050406030204" pitchFamily="18" charset="0"/>
              </a:rPr>
              <a:t>SourceAmerica</a:t>
            </a:r>
            <a:r>
              <a:rPr lang="en-US" sz="1300" dirty="0">
                <a:latin typeface="Cambria" panose="02040503050406030204" pitchFamily="18" charset="0"/>
              </a:rPr>
              <a:t> Producing NPAs.  FY 2015, Q1. </a:t>
            </a:r>
            <a:endParaRPr lang="en-US" sz="1300" dirty="0">
              <a:solidFill>
                <a:srgbClr val="000000"/>
              </a:solidFill>
              <a:latin typeface="Cambria" panose="02040503050406030204" pitchFamily="18" charset="0"/>
            </a:endParaRPr>
          </a:p>
        </p:txBody>
      </p:sp>
    </p:spTree>
    <p:extLst>
      <p:ext uri="{BB962C8B-B14F-4D97-AF65-F5344CB8AC3E}">
        <p14:creationId xmlns:p14="http://schemas.microsoft.com/office/powerpoint/2010/main" val="3523327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Work Location Type</a:t>
            </a:r>
            <a:r>
              <a:rPr lang="en-US" dirty="0"/>
              <a:t/>
            </a:r>
            <a:br>
              <a:rPr lang="en-US" dirty="0"/>
            </a:br>
            <a:endParaRPr lang="en-US" dirty="0"/>
          </a:p>
        </p:txBody>
      </p:sp>
      <p:sp>
        <p:nvSpPr>
          <p:cNvPr id="6"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39</a:t>
            </a:fld>
            <a:endParaRPr lang="en-US" dirty="0"/>
          </a:p>
        </p:txBody>
      </p:sp>
      <p:sp>
        <p:nvSpPr>
          <p:cNvPr id="5124" name="Slide Number Placeholder 2"/>
          <p:cNvSpPr>
            <a:spLocks noGrp="1"/>
          </p:cNvSpPr>
          <p:nvPr>
            <p:ph type="sldNum" sz="quarter" idx="4294967295"/>
          </p:nvPr>
        </p:nvSpPr>
        <p:spPr bwMode="auto">
          <a:xfrm>
            <a:off x="7620000" y="6462713"/>
            <a:ext cx="1524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5A75F87-3AF6-417F-AB55-8E28DABA13D3}" type="slidenum">
              <a:rPr lang="en-US" altLang="en-US" sz="1000">
                <a:solidFill>
                  <a:srgbClr val="FFFFFF"/>
                </a:solidFill>
              </a:rPr>
              <a:pPr/>
              <a:t>39</a:t>
            </a:fld>
            <a:endParaRPr lang="en-US" altLang="en-US" sz="1000" dirty="0">
              <a:solidFill>
                <a:srgbClr val="FFFFFF"/>
              </a:solidFill>
            </a:endParaRP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2366345213"/>
              </p:ext>
            </p:extLst>
          </p:nvPr>
        </p:nvGraphicFramePr>
        <p:xfrm>
          <a:off x="609600" y="1371599"/>
          <a:ext cx="8229600" cy="442503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2"/>
          <p:cNvSpPr>
            <a:spLocks noGrp="1"/>
          </p:cNvSpPr>
          <p:nvPr>
            <p:ph type="body" sz="quarter" idx="11"/>
          </p:nvPr>
        </p:nvSpPr>
        <p:spPr>
          <a:xfrm>
            <a:off x="463550" y="5630574"/>
            <a:ext cx="8223250" cy="660977"/>
          </a:xfrm>
        </p:spPr>
        <p:txBody>
          <a:bodyPr anchor="ctr">
            <a:noAutofit/>
          </a:bodyPr>
          <a:lstStyle/>
          <a:p>
            <a:pPr algn="ctr" fontAlgn="base">
              <a:spcBef>
                <a:spcPct val="0"/>
              </a:spcBef>
              <a:spcAft>
                <a:spcPts val="200"/>
              </a:spcAft>
            </a:pPr>
            <a:r>
              <a:rPr lang="en-US" sz="1300" dirty="0">
                <a:solidFill>
                  <a:srgbClr val="000000"/>
                </a:solidFill>
                <a:latin typeface="Cambria" panose="02040503050406030204" pitchFamily="18" charset="0"/>
              </a:rPr>
              <a:t>*Dataset represents 28,800 eligible </a:t>
            </a:r>
            <a:r>
              <a:rPr lang="en-US" sz="1300" dirty="0" err="1">
                <a:solidFill>
                  <a:srgbClr val="000000"/>
                </a:solidFill>
                <a:latin typeface="Cambria" panose="02040503050406030204" pitchFamily="18" charset="0"/>
              </a:rPr>
              <a:t>AbilityOne</a:t>
            </a:r>
            <a:r>
              <a:rPr lang="en-US" sz="1300" dirty="0">
                <a:solidFill>
                  <a:srgbClr val="000000"/>
                </a:solidFill>
                <a:latin typeface="Cambria" panose="02040503050406030204" pitchFamily="18" charset="0"/>
              </a:rPr>
              <a:t> Employees. </a:t>
            </a:r>
          </a:p>
          <a:p>
            <a:pPr algn="ctr" fontAlgn="base">
              <a:spcBef>
                <a:spcPct val="0"/>
              </a:spcBef>
              <a:spcAft>
                <a:spcPts val="200"/>
              </a:spcAft>
            </a:pPr>
            <a:r>
              <a:rPr lang="en-US" sz="1300" dirty="0">
                <a:solidFill>
                  <a:srgbClr val="000000"/>
                </a:solidFill>
                <a:latin typeface="Cambria" panose="02040503050406030204" pitchFamily="18" charset="0"/>
              </a:rPr>
              <a:t>Source: ERS, </a:t>
            </a:r>
            <a:r>
              <a:rPr lang="en-US" sz="1300" dirty="0" err="1">
                <a:latin typeface="Cambria" panose="02040503050406030204" pitchFamily="18" charset="0"/>
              </a:rPr>
              <a:t>AbilityOne</a:t>
            </a:r>
            <a:r>
              <a:rPr lang="en-US" sz="1300" dirty="0">
                <a:latin typeface="Cambria" panose="02040503050406030204" pitchFamily="18" charset="0"/>
              </a:rPr>
              <a:t> Workforce from </a:t>
            </a:r>
            <a:r>
              <a:rPr lang="en-US" sz="1300" dirty="0" err="1">
                <a:latin typeface="Cambria" panose="02040503050406030204" pitchFamily="18" charset="0"/>
              </a:rPr>
              <a:t>SourceAmerica</a:t>
            </a:r>
            <a:r>
              <a:rPr lang="en-US" sz="1300" dirty="0">
                <a:latin typeface="Cambria" panose="02040503050406030204" pitchFamily="18" charset="0"/>
              </a:rPr>
              <a:t> Producing NPAs.  FY 2015, Q1. </a:t>
            </a:r>
            <a:endParaRPr lang="en-US" sz="1300" dirty="0">
              <a:solidFill>
                <a:srgbClr val="000000"/>
              </a:solidFill>
              <a:latin typeface="Cambria" panose="02040503050406030204" pitchFamily="18" charset="0"/>
            </a:endParaRPr>
          </a:p>
        </p:txBody>
      </p:sp>
    </p:spTree>
    <p:extLst>
      <p:ext uri="{BB962C8B-B14F-4D97-AF65-F5344CB8AC3E}">
        <p14:creationId xmlns:p14="http://schemas.microsoft.com/office/powerpoint/2010/main" val="1840612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0" lang="en-US" altLang="en-US" i="0" u="none" strike="noStrike" kern="0" cap="none" spc="0" normalizeH="0" baseline="0" noProof="0" dirty="0" smtClean="0">
                <a:ln>
                  <a:noFill/>
                </a:ln>
                <a:uLnTx/>
                <a:uFillTx/>
                <a:latin typeface="Cambria" panose="02040503050406030204" pitchFamily="18" charset="0"/>
                <a:ea typeface="ＭＳ Ｐゴシック"/>
              </a:rPr>
              <a:t>AbilityOne Structure</a:t>
            </a:r>
            <a:endParaRPr lang="en-US" dirty="0">
              <a:latin typeface="Cambria" panose="02040503050406030204" pitchFamily="18" charset="0"/>
            </a:endParaRPr>
          </a:p>
        </p:txBody>
      </p:sp>
      <p:sp>
        <p:nvSpPr>
          <p:cNvPr id="9"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4</a:t>
            </a:fld>
            <a:endParaRPr lang="en-US" dirty="0"/>
          </a:p>
        </p:txBody>
      </p:sp>
      <p:grpSp>
        <p:nvGrpSpPr>
          <p:cNvPr id="8" name="Group 7"/>
          <p:cNvGrpSpPr/>
          <p:nvPr/>
        </p:nvGrpSpPr>
        <p:grpSpPr>
          <a:xfrm>
            <a:off x="1524000" y="1336964"/>
            <a:ext cx="6324600" cy="4835236"/>
            <a:chOff x="1722438" y="1295400"/>
            <a:chExt cx="5630862" cy="4800600"/>
          </a:xfrm>
        </p:grpSpPr>
        <p:pic>
          <p:nvPicPr>
            <p:cNvPr id="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2600" y="1295400"/>
              <a:ext cx="55626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p:nvSpPr>
          <p:spPr bwMode="auto">
            <a:xfrm>
              <a:off x="1828800" y="4803775"/>
              <a:ext cx="2286000" cy="26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173257"/>
                  </a:solidFill>
                  <a:effectLst/>
                  <a:uLnTx/>
                  <a:uFillTx/>
                  <a:latin typeface="Arial" charset="0"/>
                  <a:ea typeface="ＭＳ Ｐゴシック" pitchFamily="34" charset="-128"/>
                </a:rPr>
                <a:t>An AbilityOne</a:t>
              </a:r>
              <a:r>
                <a:rPr kumimoji="0" lang="en-US" sz="900" b="0" i="0" u="none" strike="noStrike" kern="0" cap="none" spc="0" normalizeH="0" baseline="30000" noProof="0" dirty="0">
                  <a:ln>
                    <a:noFill/>
                  </a:ln>
                  <a:solidFill>
                    <a:srgbClr val="173257"/>
                  </a:solidFill>
                  <a:effectLst/>
                  <a:uLnTx/>
                  <a:uFillTx/>
                  <a:latin typeface="Arial" charset="0"/>
                  <a:ea typeface="ＭＳ Ｐゴシック" pitchFamily="34" charset="-128"/>
                </a:rPr>
                <a:t>®</a:t>
              </a:r>
              <a:r>
                <a:rPr kumimoji="0" lang="en-US" sz="900" b="0" i="0" u="none" strike="noStrike" kern="0" cap="none" spc="0" normalizeH="0" baseline="0" noProof="0" dirty="0">
                  <a:ln>
                    <a:noFill/>
                  </a:ln>
                  <a:solidFill>
                    <a:srgbClr val="173257"/>
                  </a:solidFill>
                  <a:effectLst/>
                  <a:uLnTx/>
                  <a:uFillTx/>
                  <a:latin typeface="Arial" charset="0"/>
                  <a:ea typeface="ＭＳ Ｐゴシック" pitchFamily="34" charset="-128"/>
                </a:rPr>
                <a:t> Authorized Enterprise</a:t>
              </a:r>
            </a:p>
          </p:txBody>
        </p:sp>
        <p:sp>
          <p:nvSpPr>
            <p:cNvPr id="5" name="TextBox 5"/>
            <p:cNvSpPr txBox="1">
              <a:spLocks noChangeArrowheads="1"/>
            </p:cNvSpPr>
            <p:nvPr/>
          </p:nvSpPr>
          <p:spPr bwMode="auto">
            <a:xfrm>
              <a:off x="4518025" y="4803775"/>
              <a:ext cx="2286000" cy="26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173257"/>
                  </a:solidFill>
                  <a:effectLst/>
                  <a:uLnTx/>
                  <a:uFillTx/>
                  <a:latin typeface="Arial" charset="0"/>
                  <a:ea typeface="ＭＳ Ｐゴシック" pitchFamily="34" charset="-128"/>
                </a:rPr>
                <a:t>An AbilityOne</a:t>
              </a:r>
              <a:r>
                <a:rPr kumimoji="0" lang="en-US" sz="900" b="0" i="0" u="none" strike="noStrike" kern="0" cap="none" spc="0" normalizeH="0" baseline="30000" noProof="0" dirty="0">
                  <a:ln>
                    <a:noFill/>
                  </a:ln>
                  <a:solidFill>
                    <a:srgbClr val="173257"/>
                  </a:solidFill>
                  <a:effectLst/>
                  <a:uLnTx/>
                  <a:uFillTx/>
                  <a:latin typeface="Arial" charset="0"/>
                  <a:ea typeface="ＭＳ Ｐゴシック" pitchFamily="34" charset="-128"/>
                </a:rPr>
                <a:t>®</a:t>
              </a:r>
              <a:r>
                <a:rPr kumimoji="0" lang="en-US" sz="900" b="0" i="0" u="none" strike="noStrike" kern="0" cap="none" spc="0" normalizeH="0" baseline="0" noProof="0" dirty="0">
                  <a:ln>
                    <a:noFill/>
                  </a:ln>
                  <a:solidFill>
                    <a:srgbClr val="173257"/>
                  </a:solidFill>
                  <a:effectLst/>
                  <a:uLnTx/>
                  <a:uFillTx/>
                  <a:latin typeface="Arial" charset="0"/>
                  <a:ea typeface="ＭＳ Ｐゴシック" pitchFamily="34" charset="-128"/>
                </a:rPr>
                <a:t> Authorized Enterprise</a:t>
              </a:r>
            </a:p>
          </p:txBody>
        </p:sp>
        <p:pic>
          <p:nvPicPr>
            <p:cNvPr id="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22438" y="5067300"/>
              <a:ext cx="563086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315497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Average Hourly Wage</a:t>
            </a:r>
            <a:br>
              <a:rPr lang="en-US" dirty="0" smtClean="0"/>
            </a:br>
            <a:r>
              <a:rPr lang="en-US" sz="2400" dirty="0" smtClean="0"/>
              <a:t>(excluding </a:t>
            </a:r>
            <a:r>
              <a:rPr lang="en-US" sz="2400" dirty="0" err="1" smtClean="0"/>
              <a:t>H&amp;W</a:t>
            </a:r>
            <a:r>
              <a:rPr lang="en-US" sz="2400" dirty="0" smtClean="0"/>
              <a:t>)</a:t>
            </a:r>
            <a:r>
              <a:rPr lang="en-US" dirty="0"/>
              <a:t/>
            </a:r>
            <a:br>
              <a:rPr lang="en-US" dirty="0"/>
            </a:br>
            <a:endParaRPr lang="en-US" dirty="0"/>
          </a:p>
        </p:txBody>
      </p:sp>
      <p:sp>
        <p:nvSpPr>
          <p:cNvPr id="6"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40</a:t>
            </a:fld>
            <a:endParaRPr lang="en-US" dirty="0"/>
          </a:p>
        </p:txBody>
      </p:sp>
      <p:sp>
        <p:nvSpPr>
          <p:cNvPr id="5124" name="Slide Number Placeholder 2"/>
          <p:cNvSpPr>
            <a:spLocks noGrp="1"/>
          </p:cNvSpPr>
          <p:nvPr>
            <p:ph type="sldNum" sz="quarter" idx="4294967295"/>
          </p:nvPr>
        </p:nvSpPr>
        <p:spPr bwMode="auto">
          <a:xfrm>
            <a:off x="7620000" y="6462713"/>
            <a:ext cx="1524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5A75F87-3AF6-417F-AB55-8E28DABA13D3}" type="slidenum">
              <a:rPr lang="en-US" altLang="en-US" sz="1000">
                <a:solidFill>
                  <a:srgbClr val="FFFFFF"/>
                </a:solidFill>
              </a:rPr>
              <a:pPr/>
              <a:t>40</a:t>
            </a:fld>
            <a:endParaRPr lang="en-US" altLang="en-US" sz="1000" dirty="0">
              <a:solidFill>
                <a:srgbClr val="FFFFFF"/>
              </a:solidFill>
            </a:endParaRP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1271386178"/>
              </p:ext>
            </p:extLst>
          </p:nvPr>
        </p:nvGraphicFramePr>
        <p:xfrm>
          <a:off x="304800" y="1676400"/>
          <a:ext cx="8382000" cy="395922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2"/>
          <p:cNvSpPr>
            <a:spLocks noGrp="1"/>
          </p:cNvSpPr>
          <p:nvPr>
            <p:ph type="body" sz="quarter" idx="11"/>
          </p:nvPr>
        </p:nvSpPr>
        <p:spPr>
          <a:xfrm>
            <a:off x="463550" y="5630574"/>
            <a:ext cx="8223250" cy="660977"/>
          </a:xfrm>
        </p:spPr>
        <p:txBody>
          <a:bodyPr anchor="ctr">
            <a:noAutofit/>
          </a:bodyPr>
          <a:lstStyle/>
          <a:p>
            <a:pPr algn="ctr" fontAlgn="base">
              <a:spcBef>
                <a:spcPct val="0"/>
              </a:spcBef>
              <a:spcAft>
                <a:spcPts val="200"/>
              </a:spcAft>
            </a:pPr>
            <a:r>
              <a:rPr lang="en-US" sz="1300" dirty="0">
                <a:solidFill>
                  <a:srgbClr val="000000"/>
                </a:solidFill>
                <a:latin typeface="Cambria" panose="02040503050406030204" pitchFamily="18" charset="0"/>
              </a:rPr>
              <a:t>*Dataset represents 28,800 eligible </a:t>
            </a:r>
            <a:r>
              <a:rPr lang="en-US" sz="1300" dirty="0" err="1">
                <a:solidFill>
                  <a:srgbClr val="000000"/>
                </a:solidFill>
                <a:latin typeface="Cambria" panose="02040503050406030204" pitchFamily="18" charset="0"/>
              </a:rPr>
              <a:t>AbilityOne</a:t>
            </a:r>
            <a:r>
              <a:rPr lang="en-US" sz="1300" dirty="0">
                <a:solidFill>
                  <a:srgbClr val="000000"/>
                </a:solidFill>
                <a:latin typeface="Cambria" panose="02040503050406030204" pitchFamily="18" charset="0"/>
              </a:rPr>
              <a:t> Employees. </a:t>
            </a:r>
          </a:p>
          <a:p>
            <a:pPr algn="ctr" fontAlgn="base">
              <a:spcBef>
                <a:spcPct val="0"/>
              </a:spcBef>
              <a:spcAft>
                <a:spcPts val="200"/>
              </a:spcAft>
            </a:pPr>
            <a:r>
              <a:rPr lang="en-US" sz="1300" dirty="0">
                <a:solidFill>
                  <a:srgbClr val="000000"/>
                </a:solidFill>
                <a:latin typeface="Cambria" panose="02040503050406030204" pitchFamily="18" charset="0"/>
              </a:rPr>
              <a:t>Source: ERS, </a:t>
            </a:r>
            <a:r>
              <a:rPr lang="en-US" sz="1300" dirty="0" err="1">
                <a:latin typeface="Cambria" panose="02040503050406030204" pitchFamily="18" charset="0"/>
              </a:rPr>
              <a:t>AbilityOne</a:t>
            </a:r>
            <a:r>
              <a:rPr lang="en-US" sz="1300" dirty="0">
                <a:latin typeface="Cambria" panose="02040503050406030204" pitchFamily="18" charset="0"/>
              </a:rPr>
              <a:t> Workforce from </a:t>
            </a:r>
            <a:r>
              <a:rPr lang="en-US" sz="1300" dirty="0" err="1">
                <a:latin typeface="Cambria" panose="02040503050406030204" pitchFamily="18" charset="0"/>
              </a:rPr>
              <a:t>SourceAmerica</a:t>
            </a:r>
            <a:r>
              <a:rPr lang="en-US" sz="1300" dirty="0">
                <a:latin typeface="Cambria" panose="02040503050406030204" pitchFamily="18" charset="0"/>
              </a:rPr>
              <a:t> Producing NPAs.  FY 2015, Q1. </a:t>
            </a:r>
            <a:endParaRPr lang="en-US" sz="1300" dirty="0">
              <a:solidFill>
                <a:srgbClr val="000000"/>
              </a:solidFill>
              <a:latin typeface="Cambria" panose="02040503050406030204" pitchFamily="18" charset="0"/>
            </a:endParaRPr>
          </a:p>
        </p:txBody>
      </p:sp>
    </p:spTree>
    <p:extLst>
      <p:ext uri="{BB962C8B-B14F-4D97-AF65-F5344CB8AC3E}">
        <p14:creationId xmlns:p14="http://schemas.microsoft.com/office/powerpoint/2010/main" val="39536035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tx1"/>
                </a:solidFill>
              </a:rPr>
              <a:t>U.S. Department of Agriculture</a:t>
            </a:r>
          </a:p>
        </p:txBody>
      </p:sp>
      <p:sp>
        <p:nvSpPr>
          <p:cNvPr id="5" name="Content Placeholder 4"/>
          <p:cNvSpPr>
            <a:spLocks noGrp="1"/>
          </p:cNvSpPr>
          <p:nvPr>
            <p:ph sz="quarter" idx="10"/>
          </p:nvPr>
        </p:nvSpPr>
        <p:spPr>
          <a:prstGeom prst="rect">
            <a:avLst/>
          </a:prstGeom>
        </p:spPr>
        <p:txBody>
          <a:bodyPr/>
          <a:lstStyle/>
          <a:p>
            <a:pPr marL="0" indent="0">
              <a:spcAft>
                <a:spcPts val="600"/>
              </a:spcAft>
              <a:buNone/>
            </a:pPr>
            <a:r>
              <a:rPr lang="en-US" dirty="0">
                <a:solidFill>
                  <a:schemeClr val="tx2"/>
                </a:solidFill>
              </a:rPr>
              <a:t>Al Muñoz</a:t>
            </a:r>
          </a:p>
        </p:txBody>
      </p:sp>
      <p:sp>
        <p:nvSpPr>
          <p:cNvPr id="3" name="Slide Number Placeholder 5"/>
          <p:cNvSpPr>
            <a:spLocks noGrp="1"/>
          </p:cNvSpPr>
          <p:nvPr>
            <p:ph type="sldNum" sz="quarter" idx="4294967295"/>
          </p:nvPr>
        </p:nvSpPr>
        <p:spPr>
          <a:xfrm>
            <a:off x="7010400" y="6356350"/>
            <a:ext cx="2133600" cy="365125"/>
          </a:xfrm>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41</a:t>
            </a:fld>
            <a:endParaRPr lang="en-US" dirty="0"/>
          </a:p>
        </p:txBody>
      </p:sp>
    </p:spTree>
    <p:extLst>
      <p:ext uri="{BB962C8B-B14F-4D97-AF65-F5344CB8AC3E}">
        <p14:creationId xmlns:p14="http://schemas.microsoft.com/office/powerpoint/2010/main" val="37656652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 to expect when you contract with AbilityOne</a:t>
            </a:r>
            <a:endParaRPr lang="en-US" dirty="0"/>
          </a:p>
        </p:txBody>
      </p:sp>
      <p:sp>
        <p:nvSpPr>
          <p:cNvPr id="4"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42</a:t>
            </a:fld>
            <a:endParaRPr lang="en-US" dirty="0"/>
          </a:p>
        </p:txBody>
      </p:sp>
      <p:sp>
        <p:nvSpPr>
          <p:cNvPr id="5" name="Content Placeholder 4"/>
          <p:cNvSpPr>
            <a:spLocks noGrp="1"/>
          </p:cNvSpPr>
          <p:nvPr>
            <p:ph sz="quarter" idx="11"/>
          </p:nvPr>
        </p:nvSpPr>
        <p:spPr>
          <a:xfrm>
            <a:off x="463550" y="1981200"/>
            <a:ext cx="8223250" cy="4421188"/>
          </a:xfrm>
        </p:spPr>
        <p:txBody>
          <a:bodyPr>
            <a:noAutofit/>
          </a:bodyPr>
          <a:lstStyle/>
          <a:p>
            <a:pPr>
              <a:spcBef>
                <a:spcPts val="0"/>
              </a:spcBef>
              <a:spcAft>
                <a:spcPts val="600"/>
              </a:spcAft>
            </a:pPr>
            <a:r>
              <a:rPr lang="en-US" sz="2800" dirty="0">
                <a:latin typeface="Cambria" pitchFamily="18" charset="0"/>
              </a:rPr>
              <a:t>Fewer steps, but can be a longer process</a:t>
            </a:r>
          </a:p>
          <a:p>
            <a:pPr>
              <a:spcBef>
                <a:spcPts val="0"/>
              </a:spcBef>
              <a:spcAft>
                <a:spcPts val="600"/>
              </a:spcAft>
            </a:pPr>
            <a:r>
              <a:rPr lang="en-US" sz="2800" dirty="0">
                <a:latin typeface="Cambria" pitchFamily="18" charset="0"/>
              </a:rPr>
              <a:t>Involves procedures with which you may be unfamiliar – but help is available </a:t>
            </a:r>
          </a:p>
          <a:p>
            <a:pPr>
              <a:spcBef>
                <a:spcPts val="0"/>
              </a:spcBef>
              <a:spcAft>
                <a:spcPts val="600"/>
              </a:spcAft>
            </a:pPr>
            <a:r>
              <a:rPr lang="en-US" sz="2800" dirty="0">
                <a:latin typeface="Cambria" pitchFamily="18" charset="0"/>
              </a:rPr>
              <a:t>Resistance from Stakeholders</a:t>
            </a:r>
          </a:p>
          <a:p>
            <a:pPr lvl="1">
              <a:spcBef>
                <a:spcPts val="0"/>
              </a:spcBef>
              <a:spcAft>
                <a:spcPts val="600"/>
              </a:spcAft>
            </a:pPr>
            <a:r>
              <a:rPr lang="en-US" sz="2400" dirty="0">
                <a:latin typeface="Cambria" pitchFamily="18" charset="0"/>
              </a:rPr>
              <a:t>Lack of familiarity</a:t>
            </a:r>
          </a:p>
          <a:p>
            <a:pPr lvl="1">
              <a:spcBef>
                <a:spcPts val="0"/>
              </a:spcBef>
              <a:spcAft>
                <a:spcPts val="600"/>
              </a:spcAft>
            </a:pPr>
            <a:r>
              <a:rPr lang="en-US" sz="2400" dirty="0">
                <a:latin typeface="Cambria" pitchFamily="18" charset="0"/>
              </a:rPr>
              <a:t>Need to get things done</a:t>
            </a:r>
          </a:p>
          <a:p>
            <a:pPr lvl="1">
              <a:spcBef>
                <a:spcPts val="0"/>
              </a:spcBef>
              <a:spcAft>
                <a:spcPts val="600"/>
              </a:spcAft>
            </a:pPr>
            <a:r>
              <a:rPr lang="en-US" sz="2400" dirty="0">
                <a:latin typeface="Cambria" pitchFamily="18" charset="0"/>
              </a:rPr>
              <a:t>Questions about suitability</a:t>
            </a:r>
          </a:p>
          <a:p>
            <a:pPr>
              <a:spcBef>
                <a:spcPts val="0"/>
              </a:spcBef>
              <a:spcAft>
                <a:spcPts val="600"/>
              </a:spcAft>
            </a:pPr>
            <a:endParaRPr lang="en-US" sz="2400" dirty="0">
              <a:latin typeface="Cambria" pitchFamily="18" charset="0"/>
            </a:endParaRPr>
          </a:p>
        </p:txBody>
      </p:sp>
    </p:spTree>
    <p:extLst>
      <p:ext uri="{BB962C8B-B14F-4D97-AF65-F5344CB8AC3E}">
        <p14:creationId xmlns:p14="http://schemas.microsoft.com/office/powerpoint/2010/main" val="39343981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Why should you contract with AbilityOne?</a:t>
            </a:r>
            <a:endParaRPr lang="en-US" dirty="0"/>
          </a:p>
        </p:txBody>
      </p:sp>
      <p:sp>
        <p:nvSpPr>
          <p:cNvPr id="4"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43</a:t>
            </a:fld>
            <a:endParaRPr lang="en-US" dirty="0"/>
          </a:p>
        </p:txBody>
      </p:sp>
      <p:sp>
        <p:nvSpPr>
          <p:cNvPr id="5" name="Content Placeholder 4"/>
          <p:cNvSpPr>
            <a:spLocks noGrp="1"/>
          </p:cNvSpPr>
          <p:nvPr>
            <p:ph sz="quarter" idx="11"/>
          </p:nvPr>
        </p:nvSpPr>
        <p:spPr>
          <a:xfrm>
            <a:off x="463550" y="2019300"/>
            <a:ext cx="8223250" cy="4191000"/>
          </a:xfrm>
        </p:spPr>
        <p:txBody>
          <a:bodyPr>
            <a:noAutofit/>
          </a:bodyPr>
          <a:lstStyle/>
          <a:p>
            <a:pPr>
              <a:spcBef>
                <a:spcPts val="0"/>
              </a:spcBef>
              <a:spcAft>
                <a:spcPts val="600"/>
              </a:spcAft>
            </a:pPr>
            <a:r>
              <a:rPr lang="en-US" sz="2800" dirty="0">
                <a:latin typeface="Cambria" panose="02040503050406030204" pitchFamily="18" charset="0"/>
              </a:rPr>
              <a:t>Quality products at reasonable </a:t>
            </a:r>
            <a:r>
              <a:rPr lang="en-US" sz="2800" dirty="0" smtClean="0">
                <a:latin typeface="Cambria" panose="02040503050406030204" pitchFamily="18" charset="0"/>
              </a:rPr>
              <a:t>prices</a:t>
            </a:r>
            <a:endParaRPr lang="en-US" sz="2800" dirty="0">
              <a:latin typeface="Cambria" panose="02040503050406030204" pitchFamily="18" charset="0"/>
            </a:endParaRPr>
          </a:p>
          <a:p>
            <a:pPr>
              <a:spcBef>
                <a:spcPts val="0"/>
              </a:spcBef>
              <a:spcAft>
                <a:spcPts val="600"/>
              </a:spcAft>
            </a:pPr>
            <a:r>
              <a:rPr lang="en-US" sz="2800" dirty="0">
                <a:latin typeface="Cambria" panose="02040503050406030204" pitchFamily="18" charset="0"/>
              </a:rPr>
              <a:t>Stable workforce</a:t>
            </a:r>
          </a:p>
          <a:p>
            <a:pPr>
              <a:spcBef>
                <a:spcPts val="0"/>
              </a:spcBef>
              <a:spcAft>
                <a:spcPts val="600"/>
              </a:spcAft>
            </a:pPr>
            <a:r>
              <a:rPr lang="en-US" sz="2800" dirty="0">
                <a:latin typeface="Cambria" panose="02040503050406030204" pitchFamily="18" charset="0"/>
              </a:rPr>
              <a:t>Eliminates the need to re-compete the contract, forever</a:t>
            </a:r>
          </a:p>
          <a:p>
            <a:pPr>
              <a:spcBef>
                <a:spcPts val="0"/>
              </a:spcBef>
              <a:spcAft>
                <a:spcPts val="600"/>
              </a:spcAft>
            </a:pPr>
            <a:r>
              <a:rPr lang="en-US" sz="2800" dirty="0">
                <a:latin typeface="Cambria" panose="02040503050406030204" pitchFamily="18" charset="0"/>
              </a:rPr>
              <a:t>Allows people who are blind or have other significant disabilities an opportunity to gain meaningful employment, lead more independent lives, reduce dependence on government social programs and become </a:t>
            </a:r>
            <a:r>
              <a:rPr lang="en-US" sz="2800" dirty="0" smtClean="0">
                <a:latin typeface="Cambria" panose="02040503050406030204" pitchFamily="18" charset="0"/>
              </a:rPr>
              <a:t>taxpayers</a:t>
            </a:r>
            <a:endParaRPr lang="en-US" sz="2800" dirty="0">
              <a:latin typeface="Cambria" panose="02040503050406030204" pitchFamily="18" charset="0"/>
            </a:endParaRPr>
          </a:p>
        </p:txBody>
      </p:sp>
    </p:spTree>
    <p:extLst>
      <p:ext uri="{BB962C8B-B14F-4D97-AF65-F5344CB8AC3E}">
        <p14:creationId xmlns:p14="http://schemas.microsoft.com/office/powerpoint/2010/main" val="6692047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Why should you contract with AbilityOne?</a:t>
            </a:r>
            <a:endParaRPr lang="en-US" dirty="0"/>
          </a:p>
        </p:txBody>
      </p:sp>
      <p:sp>
        <p:nvSpPr>
          <p:cNvPr id="4"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44</a:t>
            </a:fld>
            <a:endParaRPr lang="en-US" dirty="0"/>
          </a:p>
        </p:txBody>
      </p:sp>
      <p:sp>
        <p:nvSpPr>
          <p:cNvPr id="5" name="Content Placeholder 4"/>
          <p:cNvSpPr>
            <a:spLocks noGrp="1"/>
          </p:cNvSpPr>
          <p:nvPr>
            <p:ph sz="quarter" idx="11"/>
          </p:nvPr>
        </p:nvSpPr>
        <p:spPr>
          <a:xfrm>
            <a:off x="463550" y="1981200"/>
            <a:ext cx="8223250" cy="4343400"/>
          </a:xfrm>
        </p:spPr>
        <p:txBody>
          <a:bodyPr>
            <a:noAutofit/>
          </a:bodyPr>
          <a:lstStyle/>
          <a:p>
            <a:pPr>
              <a:spcBef>
                <a:spcPts val="0"/>
              </a:spcBef>
              <a:spcAft>
                <a:spcPts val="600"/>
              </a:spcAft>
            </a:pPr>
            <a:r>
              <a:rPr lang="en-US" sz="2800" dirty="0" err="1">
                <a:latin typeface="Cambria" panose="02040503050406030204" pitchFamily="18" charset="0"/>
              </a:rPr>
              <a:t>AbilityOne</a:t>
            </a:r>
            <a:r>
              <a:rPr lang="en-US" sz="2800" dirty="0">
                <a:latin typeface="Cambria" panose="02040503050406030204" pitchFamily="18" charset="0"/>
              </a:rPr>
              <a:t> depends on Government contracts to create training and employment opportunities</a:t>
            </a:r>
          </a:p>
          <a:p>
            <a:pPr>
              <a:spcBef>
                <a:spcPts val="0"/>
              </a:spcBef>
              <a:spcAft>
                <a:spcPts val="600"/>
              </a:spcAft>
            </a:pPr>
            <a:r>
              <a:rPr lang="en-US" sz="2800" dirty="0">
                <a:latin typeface="Cambria" panose="02040503050406030204" pitchFamily="18" charset="0"/>
              </a:rPr>
              <a:t>Only through our efforts can </a:t>
            </a:r>
            <a:r>
              <a:rPr lang="en-US" sz="2800" dirty="0" err="1">
                <a:latin typeface="Cambria" panose="02040503050406030204" pitchFamily="18" charset="0"/>
              </a:rPr>
              <a:t>AbilityOne</a:t>
            </a:r>
            <a:r>
              <a:rPr lang="en-US" sz="2800" dirty="0">
                <a:latin typeface="Cambria" panose="02040503050406030204" pitchFamily="18" charset="0"/>
              </a:rPr>
              <a:t> accomplish its mission</a:t>
            </a:r>
          </a:p>
          <a:p>
            <a:pPr>
              <a:spcBef>
                <a:spcPts val="0"/>
              </a:spcBef>
              <a:spcAft>
                <a:spcPts val="600"/>
              </a:spcAft>
            </a:pPr>
            <a:r>
              <a:rPr lang="en-US" sz="2800" dirty="0">
                <a:latin typeface="Cambria" panose="02040503050406030204" pitchFamily="18" charset="0"/>
              </a:rPr>
              <a:t>Because it’s a worthwhile endeavor – providing jobs for people who otherwise may never find one</a:t>
            </a:r>
          </a:p>
          <a:p>
            <a:pPr>
              <a:spcBef>
                <a:spcPts val="0"/>
              </a:spcBef>
              <a:spcAft>
                <a:spcPts val="600"/>
              </a:spcAft>
            </a:pPr>
            <a:r>
              <a:rPr lang="en-US" sz="2800" dirty="0">
                <a:latin typeface="Cambria" panose="02040503050406030204" pitchFamily="18" charset="0"/>
              </a:rPr>
              <a:t>Contracting with </a:t>
            </a:r>
            <a:r>
              <a:rPr lang="en-US" sz="2800" dirty="0" err="1">
                <a:latin typeface="Cambria" panose="02040503050406030204" pitchFamily="18" charset="0"/>
              </a:rPr>
              <a:t>AbilityOne</a:t>
            </a:r>
            <a:r>
              <a:rPr lang="en-US" sz="2800" dirty="0">
                <a:latin typeface="Cambria" panose="02040503050406030204" pitchFamily="18" charset="0"/>
              </a:rPr>
              <a:t> results in more meaningful and more purposeful business solutions</a:t>
            </a:r>
          </a:p>
        </p:txBody>
      </p:sp>
    </p:spTree>
    <p:extLst>
      <p:ext uri="{BB962C8B-B14F-4D97-AF65-F5344CB8AC3E}">
        <p14:creationId xmlns:p14="http://schemas.microsoft.com/office/powerpoint/2010/main" val="29181723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For more information</a:t>
            </a:r>
            <a:r>
              <a:rPr lang="en-US" dirty="0"/>
              <a:t/>
            </a:r>
            <a:br>
              <a:rPr lang="en-US" dirty="0"/>
            </a:br>
            <a:endParaRPr lang="en-US" dirty="0"/>
          </a:p>
        </p:txBody>
      </p:sp>
      <p:sp>
        <p:nvSpPr>
          <p:cNvPr id="3" name="Content Placeholder 2"/>
          <p:cNvSpPr>
            <a:spLocks noGrp="1"/>
          </p:cNvSpPr>
          <p:nvPr>
            <p:ph sz="quarter" idx="11"/>
          </p:nvPr>
        </p:nvSpPr>
        <p:spPr/>
        <p:txBody>
          <a:bodyPr/>
          <a:lstStyle/>
          <a:p>
            <a:pPr>
              <a:spcBef>
                <a:spcPts val="0"/>
              </a:spcBef>
              <a:spcAft>
                <a:spcPts val="600"/>
              </a:spcAft>
            </a:pPr>
            <a:r>
              <a:rPr lang="en-US" sz="3600" dirty="0" smtClean="0">
                <a:latin typeface="Cambria" panose="02040503050406030204" pitchFamily="18" charset="0"/>
                <a:hlinkClick r:id="rId2"/>
              </a:rPr>
              <a:t>AbilityOne.gov</a:t>
            </a:r>
            <a:endParaRPr lang="en-US" sz="3600" dirty="0" smtClean="0">
              <a:latin typeface="Cambria" panose="02040503050406030204" pitchFamily="18" charset="0"/>
            </a:endParaRPr>
          </a:p>
          <a:p>
            <a:pPr>
              <a:spcBef>
                <a:spcPts val="0"/>
              </a:spcBef>
              <a:spcAft>
                <a:spcPts val="600"/>
              </a:spcAft>
            </a:pPr>
            <a:r>
              <a:rPr lang="en-US" sz="3600" dirty="0" smtClean="0">
                <a:latin typeface="Cambria" panose="02040503050406030204" pitchFamily="18" charset="0"/>
                <a:hlinkClick r:id="rId3"/>
              </a:rPr>
              <a:t>SourceAmerica.org</a:t>
            </a:r>
            <a:endParaRPr lang="en-US" sz="3600" dirty="0" smtClean="0">
              <a:latin typeface="Cambria" panose="02040503050406030204" pitchFamily="18" charset="0"/>
            </a:endParaRPr>
          </a:p>
          <a:p>
            <a:pPr>
              <a:spcBef>
                <a:spcPts val="0"/>
              </a:spcBef>
              <a:spcAft>
                <a:spcPts val="600"/>
              </a:spcAft>
            </a:pPr>
            <a:r>
              <a:rPr lang="en-US" sz="3600" dirty="0" smtClean="0">
                <a:latin typeface="Cambria" panose="02040503050406030204" pitchFamily="18" charset="0"/>
                <a:hlinkClick r:id="rId4"/>
              </a:rPr>
              <a:t>NIB.org</a:t>
            </a:r>
            <a:endParaRPr lang="en-US" dirty="0">
              <a:latin typeface="Cambria" panose="02040503050406030204" pitchFamily="18" charset="0"/>
            </a:endParaRPr>
          </a:p>
          <a:p>
            <a:pPr>
              <a:spcBef>
                <a:spcPts val="0"/>
              </a:spcBef>
              <a:spcAft>
                <a:spcPts val="600"/>
              </a:spcAft>
            </a:pPr>
            <a:r>
              <a:rPr lang="en-US" dirty="0" smtClean="0">
                <a:latin typeface="Cambria" pitchFamily="18" charset="0"/>
                <a:hlinkClick r:id="rId5"/>
              </a:rPr>
              <a:t>CouncilofChampions@abilityone.gov</a:t>
            </a:r>
            <a:endParaRPr lang="en-US" sz="3600" dirty="0">
              <a:latin typeface="Cambria" panose="02040503050406030204" pitchFamily="18" charset="0"/>
            </a:endParaRPr>
          </a:p>
        </p:txBody>
      </p:sp>
      <p:sp>
        <p:nvSpPr>
          <p:cNvPr id="4"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45</a:t>
            </a:fld>
            <a:endParaRPr lang="en-US" dirty="0"/>
          </a:p>
        </p:txBody>
      </p:sp>
    </p:spTree>
    <p:extLst>
      <p:ext uri="{BB962C8B-B14F-4D97-AF65-F5344CB8AC3E}">
        <p14:creationId xmlns:p14="http://schemas.microsoft.com/office/powerpoint/2010/main" val="1314205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mbria" panose="02040503050406030204" pitchFamily="18" charset="0"/>
                <a:cs typeface="Arial" panose="020B0604020202020204" pitchFamily="34" charset="0"/>
              </a:rPr>
              <a:t>U.S. AbilityOne </a:t>
            </a:r>
            <a:br>
              <a:rPr lang="en-US" dirty="0" smtClean="0">
                <a:latin typeface="Cambria" panose="02040503050406030204" pitchFamily="18" charset="0"/>
                <a:cs typeface="Arial" panose="020B0604020202020204" pitchFamily="34" charset="0"/>
              </a:rPr>
            </a:br>
            <a:r>
              <a:rPr lang="en-US" dirty="0" smtClean="0">
                <a:latin typeface="Cambria" panose="02040503050406030204" pitchFamily="18" charset="0"/>
                <a:cs typeface="Arial" panose="020B0604020202020204" pitchFamily="34" charset="0"/>
              </a:rPr>
              <a:t>Commission Members</a:t>
            </a:r>
            <a:endParaRPr lang="en-US" dirty="0">
              <a:latin typeface="Cambria" panose="02040503050406030204" pitchFamily="18" charset="0"/>
              <a:cs typeface="Arial" panose="020B0604020202020204" pitchFamily="34" charset="0"/>
            </a:endParaRPr>
          </a:p>
        </p:txBody>
      </p:sp>
      <p:sp>
        <p:nvSpPr>
          <p:cNvPr id="33"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5</a:t>
            </a:fld>
            <a:endParaRPr lang="en-US" dirty="0"/>
          </a:p>
        </p:txBody>
      </p:sp>
      <p:pic>
        <p:nvPicPr>
          <p:cNvPr id="3" name="Picture 1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64313" y="1887537"/>
            <a:ext cx="98742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p:cNvSpPr txBox="1">
            <a:spLocks noChangeArrowheads="1"/>
          </p:cNvSpPr>
          <p:nvPr/>
        </p:nvSpPr>
        <p:spPr bwMode="auto">
          <a:xfrm>
            <a:off x="6486525" y="3170237"/>
            <a:ext cx="114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fontAlgn="auto" hangingPunct="1">
              <a:spcBef>
                <a:spcPct val="0"/>
              </a:spcBef>
              <a:spcAft>
                <a:spcPts val="0"/>
              </a:spcAft>
              <a:buFontTx/>
              <a:buNone/>
              <a:defRPr/>
            </a:pPr>
            <a:r>
              <a:rPr lang="en-US" altLang="en-US" sz="800" b="1" i="1" kern="0" dirty="0" smtClean="0">
                <a:solidFill>
                  <a:srgbClr val="173257"/>
                </a:solidFill>
                <a:latin typeface="Cambria" panose="02040503050406030204" pitchFamily="18" charset="0"/>
              </a:rPr>
              <a:t>P. Edward Anthony</a:t>
            </a:r>
          </a:p>
          <a:p>
            <a:pPr algn="ctr" eaLnBrk="1" fontAlgn="auto" hangingPunct="1">
              <a:spcBef>
                <a:spcPct val="0"/>
              </a:spcBef>
              <a:spcAft>
                <a:spcPts val="0"/>
              </a:spcAft>
              <a:buFontTx/>
              <a:buNone/>
              <a:defRPr/>
            </a:pPr>
            <a:r>
              <a:rPr lang="en-US" altLang="en-US" sz="800" b="1" i="1" kern="0" dirty="0" smtClean="0">
                <a:solidFill>
                  <a:srgbClr val="173257"/>
                </a:solidFill>
                <a:latin typeface="Cambria" panose="02040503050406030204" pitchFamily="18" charset="0"/>
              </a:rPr>
              <a:t>Dept of  Education</a:t>
            </a:r>
          </a:p>
        </p:txBody>
      </p:sp>
      <p:pic>
        <p:nvPicPr>
          <p:cNvPr id="5" name="Picture 14"/>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49575" y="1887537"/>
            <a:ext cx="98742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921000" y="3170237"/>
            <a:ext cx="1044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fontAlgn="auto" hangingPunct="1">
              <a:spcBef>
                <a:spcPct val="0"/>
              </a:spcBef>
              <a:spcAft>
                <a:spcPts val="0"/>
              </a:spcAft>
              <a:buFontTx/>
              <a:buNone/>
              <a:defRPr/>
            </a:pPr>
            <a:r>
              <a:rPr lang="en-US" altLang="en-US" sz="800" b="1" i="1" kern="0" dirty="0" smtClean="0">
                <a:solidFill>
                  <a:srgbClr val="173257"/>
                </a:solidFill>
                <a:latin typeface="Cambria" panose="02040503050406030204" pitchFamily="18" charset="0"/>
              </a:rPr>
              <a:t>Robert Kelly, Jr.</a:t>
            </a:r>
          </a:p>
          <a:p>
            <a:pPr algn="ctr" eaLnBrk="1" fontAlgn="auto" hangingPunct="1">
              <a:spcBef>
                <a:spcPct val="0"/>
              </a:spcBef>
              <a:spcAft>
                <a:spcPts val="0"/>
              </a:spcAft>
              <a:buFontTx/>
              <a:buNone/>
              <a:defRPr/>
            </a:pPr>
            <a:r>
              <a:rPr lang="en-US" altLang="en-US" sz="800" b="1" i="1" kern="0" dirty="0" smtClean="0">
                <a:solidFill>
                  <a:srgbClr val="173257"/>
                </a:solidFill>
                <a:latin typeface="Cambria" panose="02040503050406030204" pitchFamily="18" charset="0"/>
              </a:rPr>
              <a:t>Private Citizen</a:t>
            </a:r>
          </a:p>
        </p:txBody>
      </p:sp>
      <p:sp>
        <p:nvSpPr>
          <p:cNvPr id="7" name="TextBox 5"/>
          <p:cNvSpPr txBox="1">
            <a:spLocks noChangeArrowheads="1"/>
          </p:cNvSpPr>
          <p:nvPr/>
        </p:nvSpPr>
        <p:spPr bwMode="auto">
          <a:xfrm>
            <a:off x="457200" y="3170237"/>
            <a:ext cx="1104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fontAlgn="auto" hangingPunct="1">
              <a:spcBef>
                <a:spcPct val="0"/>
              </a:spcBef>
              <a:spcAft>
                <a:spcPts val="0"/>
              </a:spcAft>
              <a:buFontTx/>
              <a:buNone/>
              <a:defRPr/>
            </a:pPr>
            <a:r>
              <a:rPr lang="en-US" altLang="en-US" sz="800" b="1" i="1" kern="0" dirty="0" smtClean="0">
                <a:solidFill>
                  <a:srgbClr val="173257"/>
                </a:solidFill>
                <a:latin typeface="Cambria" panose="02040503050406030204" pitchFamily="18" charset="0"/>
              </a:rPr>
              <a:t>J. Anthony Poleo</a:t>
            </a:r>
          </a:p>
          <a:p>
            <a:pPr algn="ctr" eaLnBrk="1" fontAlgn="auto" hangingPunct="1">
              <a:spcBef>
                <a:spcPct val="0"/>
              </a:spcBef>
              <a:spcAft>
                <a:spcPts val="0"/>
              </a:spcAft>
              <a:buFontTx/>
              <a:buNone/>
              <a:defRPr/>
            </a:pPr>
            <a:r>
              <a:rPr lang="en-US" altLang="en-US" sz="800" b="1" i="1" kern="0" dirty="0" smtClean="0">
                <a:solidFill>
                  <a:srgbClr val="173257"/>
                </a:solidFill>
                <a:latin typeface="Cambria" panose="02040503050406030204" pitchFamily="18" charset="0"/>
              </a:rPr>
              <a:t>Chairperson</a:t>
            </a:r>
          </a:p>
          <a:p>
            <a:pPr algn="ctr" eaLnBrk="1" fontAlgn="auto" hangingPunct="1">
              <a:spcBef>
                <a:spcPct val="0"/>
              </a:spcBef>
              <a:spcAft>
                <a:spcPts val="0"/>
              </a:spcAft>
              <a:buFontTx/>
              <a:buNone/>
              <a:defRPr/>
            </a:pPr>
            <a:r>
              <a:rPr lang="en-US" altLang="en-US" sz="800" b="1" i="1" kern="0" dirty="0" smtClean="0">
                <a:solidFill>
                  <a:srgbClr val="173257"/>
                </a:solidFill>
                <a:latin typeface="Cambria" panose="02040503050406030204" pitchFamily="18" charset="0"/>
              </a:rPr>
              <a:t>Dept of Defense</a:t>
            </a:r>
          </a:p>
        </p:txBody>
      </p:sp>
      <p:pic>
        <p:nvPicPr>
          <p:cNvPr id="8" name="Picture 47" descr="Photo of chairperso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4350" y="1887537"/>
            <a:ext cx="9906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p:cNvSpPr txBox="1">
            <a:spLocks noChangeArrowheads="1"/>
          </p:cNvSpPr>
          <p:nvPr/>
        </p:nvSpPr>
        <p:spPr bwMode="auto">
          <a:xfrm>
            <a:off x="1695450" y="3170237"/>
            <a:ext cx="1063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fontAlgn="auto" hangingPunct="1">
              <a:spcBef>
                <a:spcPct val="0"/>
              </a:spcBef>
              <a:spcAft>
                <a:spcPts val="0"/>
              </a:spcAft>
              <a:buFontTx/>
              <a:buNone/>
              <a:defRPr/>
            </a:pPr>
            <a:r>
              <a:rPr lang="en-US" altLang="en-US" sz="800" b="1" i="1" kern="0" dirty="0" smtClean="0">
                <a:solidFill>
                  <a:srgbClr val="173257"/>
                </a:solidFill>
                <a:latin typeface="Cambria" panose="02040503050406030204" pitchFamily="18" charset="0"/>
              </a:rPr>
              <a:t>James Kestleloot</a:t>
            </a:r>
          </a:p>
          <a:p>
            <a:pPr algn="ctr" eaLnBrk="1" fontAlgn="auto" hangingPunct="1">
              <a:spcBef>
                <a:spcPct val="0"/>
              </a:spcBef>
              <a:spcAft>
                <a:spcPts val="0"/>
              </a:spcAft>
              <a:buFontTx/>
              <a:buNone/>
              <a:defRPr/>
            </a:pPr>
            <a:r>
              <a:rPr lang="en-US" altLang="en-US" sz="800" b="1" i="1" kern="0" dirty="0" smtClean="0">
                <a:solidFill>
                  <a:srgbClr val="173257"/>
                </a:solidFill>
                <a:latin typeface="Cambria" panose="02040503050406030204" pitchFamily="18" charset="0"/>
              </a:rPr>
              <a:t>Vice Chairperson</a:t>
            </a:r>
          </a:p>
          <a:p>
            <a:pPr algn="ctr" eaLnBrk="1" fontAlgn="auto" hangingPunct="1">
              <a:spcBef>
                <a:spcPct val="0"/>
              </a:spcBef>
              <a:spcAft>
                <a:spcPts val="0"/>
              </a:spcAft>
              <a:buFontTx/>
              <a:buNone/>
              <a:defRPr/>
            </a:pPr>
            <a:r>
              <a:rPr lang="en-US" altLang="en-US" sz="800" b="1" i="1" kern="0" dirty="0" smtClean="0">
                <a:solidFill>
                  <a:srgbClr val="173257"/>
                </a:solidFill>
                <a:latin typeface="Cambria" panose="02040503050406030204" pitchFamily="18" charset="0"/>
              </a:rPr>
              <a:t>Private Citizen</a:t>
            </a:r>
          </a:p>
        </p:txBody>
      </p:sp>
      <p:pic>
        <p:nvPicPr>
          <p:cNvPr id="10" name="Picture 50" descr="\\jwod02nas\SHARED\Photos\Kesteloot August 10, 2011\DSC_0025 K1.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728788" y="1887537"/>
            <a:ext cx="995362"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p:nvSpPr>
        <p:spPr bwMode="auto">
          <a:xfrm>
            <a:off x="7661275" y="3170237"/>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fontAlgn="auto" hangingPunct="1">
              <a:spcBef>
                <a:spcPct val="0"/>
              </a:spcBef>
              <a:spcAft>
                <a:spcPts val="0"/>
              </a:spcAft>
              <a:buFontTx/>
              <a:buNone/>
              <a:defRPr/>
            </a:pPr>
            <a:r>
              <a:rPr lang="en-US" altLang="en-US" sz="800" b="1" i="1" kern="0" dirty="0" smtClean="0">
                <a:solidFill>
                  <a:srgbClr val="173257"/>
                </a:solidFill>
                <a:latin typeface="Cambria" panose="02040503050406030204" pitchFamily="18" charset="0"/>
              </a:rPr>
              <a:t>William Sisk</a:t>
            </a:r>
          </a:p>
          <a:p>
            <a:pPr algn="ctr" eaLnBrk="1" fontAlgn="auto" hangingPunct="1">
              <a:spcBef>
                <a:spcPct val="0"/>
              </a:spcBef>
              <a:spcAft>
                <a:spcPts val="0"/>
              </a:spcAft>
              <a:buFontTx/>
              <a:buNone/>
              <a:defRPr/>
            </a:pPr>
            <a:r>
              <a:rPr lang="en-US" altLang="en-US" sz="800" b="1" i="1" kern="0" dirty="0" smtClean="0">
                <a:solidFill>
                  <a:srgbClr val="173257"/>
                </a:solidFill>
                <a:latin typeface="Cambria" panose="02040503050406030204" pitchFamily="18" charset="0"/>
              </a:rPr>
              <a:t>General Services Admin</a:t>
            </a: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777163" y="1887537"/>
            <a:ext cx="9874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3"/>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125538" y="3727450"/>
            <a:ext cx="9874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5"/>
          <p:cNvSpPr txBox="1">
            <a:spLocks noChangeArrowheads="1"/>
          </p:cNvSpPr>
          <p:nvPr/>
        </p:nvSpPr>
        <p:spPr bwMode="auto">
          <a:xfrm>
            <a:off x="1004888" y="5008562"/>
            <a:ext cx="1230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fontAlgn="auto" hangingPunct="1">
              <a:spcBef>
                <a:spcPct val="0"/>
              </a:spcBef>
              <a:spcAft>
                <a:spcPts val="0"/>
              </a:spcAft>
              <a:buFontTx/>
              <a:buNone/>
              <a:defRPr/>
            </a:pPr>
            <a:r>
              <a:rPr lang="en-US" altLang="en-US" sz="800" b="1" i="1" kern="0" dirty="0" smtClean="0">
                <a:solidFill>
                  <a:srgbClr val="173257"/>
                </a:solidFill>
                <a:latin typeface="Cambria" panose="02040503050406030204" pitchFamily="18" charset="0"/>
              </a:rPr>
              <a:t>Jan Frye</a:t>
            </a:r>
          </a:p>
          <a:p>
            <a:pPr algn="ctr" eaLnBrk="1" fontAlgn="auto" hangingPunct="1">
              <a:spcBef>
                <a:spcPct val="0"/>
              </a:spcBef>
              <a:spcAft>
                <a:spcPts val="0"/>
              </a:spcAft>
              <a:buFontTx/>
              <a:buNone/>
              <a:defRPr/>
            </a:pPr>
            <a:r>
              <a:rPr lang="en-US" altLang="en-US" sz="800" b="1" i="1" kern="0" dirty="0" smtClean="0">
                <a:solidFill>
                  <a:srgbClr val="173257"/>
                </a:solidFill>
                <a:latin typeface="Cambria" panose="02040503050406030204" pitchFamily="18" charset="0"/>
              </a:rPr>
              <a:t>Dept of Veterans Affairs</a:t>
            </a:r>
          </a:p>
        </p:txBody>
      </p:sp>
      <p:sp>
        <p:nvSpPr>
          <p:cNvPr id="15" name="TextBox 41"/>
          <p:cNvSpPr txBox="1">
            <a:spLocks noChangeArrowheads="1"/>
          </p:cNvSpPr>
          <p:nvPr/>
        </p:nvSpPr>
        <p:spPr bwMode="auto">
          <a:xfrm>
            <a:off x="2232025" y="5008562"/>
            <a:ext cx="1211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fontAlgn="auto" hangingPunct="1">
              <a:spcBef>
                <a:spcPct val="0"/>
              </a:spcBef>
              <a:spcAft>
                <a:spcPts val="0"/>
              </a:spcAft>
              <a:buFontTx/>
              <a:buNone/>
              <a:defRPr/>
            </a:pPr>
            <a:r>
              <a:rPr lang="en-US" altLang="en-US" sz="800" b="1" i="1" kern="0" dirty="0" smtClean="0">
                <a:solidFill>
                  <a:srgbClr val="173257"/>
                </a:solidFill>
                <a:latin typeface="Cambria" panose="02040503050406030204" pitchFamily="18" charset="0"/>
              </a:rPr>
              <a:t>Lisa Wilusz</a:t>
            </a:r>
          </a:p>
          <a:p>
            <a:pPr algn="ctr" eaLnBrk="1" fontAlgn="auto" hangingPunct="1">
              <a:spcBef>
                <a:spcPct val="0"/>
              </a:spcBef>
              <a:spcAft>
                <a:spcPts val="0"/>
              </a:spcAft>
              <a:buFontTx/>
              <a:buNone/>
              <a:defRPr/>
            </a:pPr>
            <a:r>
              <a:rPr lang="en-US" altLang="en-US" sz="800" b="1" i="1" kern="0" dirty="0" smtClean="0">
                <a:solidFill>
                  <a:srgbClr val="173257"/>
                </a:solidFill>
                <a:latin typeface="Cambria" panose="02040503050406030204" pitchFamily="18" charset="0"/>
              </a:rPr>
              <a:t>Dept of Agriculture</a:t>
            </a:r>
          </a:p>
        </p:txBody>
      </p:sp>
      <p:sp>
        <p:nvSpPr>
          <p:cNvPr id="16" name="TextBox 41"/>
          <p:cNvSpPr txBox="1">
            <a:spLocks noChangeArrowheads="1"/>
          </p:cNvSpPr>
          <p:nvPr/>
        </p:nvSpPr>
        <p:spPr bwMode="auto">
          <a:xfrm>
            <a:off x="4195962" y="3170237"/>
            <a:ext cx="9108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fontAlgn="auto" hangingPunct="1">
              <a:spcBef>
                <a:spcPct val="0"/>
              </a:spcBef>
              <a:spcAft>
                <a:spcPts val="0"/>
              </a:spcAft>
              <a:buFontTx/>
              <a:buNone/>
              <a:defRPr/>
            </a:pPr>
            <a:r>
              <a:rPr lang="en-US" altLang="en-US" sz="800" b="1" i="1" kern="0" dirty="0" smtClean="0">
                <a:solidFill>
                  <a:srgbClr val="173257"/>
                </a:solidFill>
                <a:latin typeface="Cambria" panose="02040503050406030204" pitchFamily="18" charset="0"/>
              </a:rPr>
              <a:t>Karen McCulloh</a:t>
            </a:r>
          </a:p>
          <a:p>
            <a:pPr algn="ctr" eaLnBrk="1" fontAlgn="auto" hangingPunct="1">
              <a:spcBef>
                <a:spcPct val="0"/>
              </a:spcBef>
              <a:spcAft>
                <a:spcPts val="0"/>
              </a:spcAft>
              <a:buFontTx/>
              <a:buNone/>
              <a:defRPr/>
            </a:pPr>
            <a:r>
              <a:rPr lang="en-US" altLang="en-US" sz="800" b="1" i="1" kern="0" dirty="0" smtClean="0">
                <a:solidFill>
                  <a:srgbClr val="173257"/>
                </a:solidFill>
                <a:latin typeface="Cambria" panose="02040503050406030204" pitchFamily="18" charset="0"/>
              </a:rPr>
              <a:t>Private Citizen</a:t>
            </a:r>
          </a:p>
        </p:txBody>
      </p:sp>
      <p:pic>
        <p:nvPicPr>
          <p:cNvPr id="17" name="Picture 50" descr="DSC_0060-3.JP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4162425" y="1887537"/>
            <a:ext cx="976313"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Anil Lewis"/>
          <p:cNvPicPr>
            <a:picLocks noChangeAspect="1" noChangeArrowheads="1"/>
          </p:cNvPicPr>
          <p:nvPr/>
        </p:nvPicPr>
        <p:blipFill>
          <a:blip r:embed="rId10" cstate="screen">
            <a:extLst>
              <a:ext uri="{28A0092B-C50C-407E-A947-70E740481C1C}">
                <a14:useLocalDpi xmlns:a14="http://schemas.microsoft.com/office/drawing/2010/main"/>
              </a:ext>
            </a:extLst>
          </a:blip>
          <a:srcRect t="-2"/>
          <a:stretch>
            <a:fillRect/>
          </a:stretch>
        </p:blipFill>
        <p:spPr bwMode="auto">
          <a:xfrm>
            <a:off x="5364163" y="1887537"/>
            <a:ext cx="97472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41"/>
          <p:cNvSpPr txBox="1">
            <a:spLocks noChangeArrowheads="1"/>
          </p:cNvSpPr>
          <p:nvPr/>
        </p:nvSpPr>
        <p:spPr bwMode="auto">
          <a:xfrm>
            <a:off x="5424164" y="3170237"/>
            <a:ext cx="8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fontAlgn="auto" hangingPunct="1">
              <a:spcBef>
                <a:spcPct val="0"/>
              </a:spcBef>
              <a:spcAft>
                <a:spcPts val="0"/>
              </a:spcAft>
              <a:buFontTx/>
              <a:buNone/>
              <a:defRPr/>
            </a:pPr>
            <a:r>
              <a:rPr lang="en-US" altLang="en-US" sz="800" b="1" i="1" kern="0" dirty="0" smtClean="0">
                <a:solidFill>
                  <a:srgbClr val="173257"/>
                </a:solidFill>
                <a:latin typeface="Cambria" panose="02040503050406030204" pitchFamily="18" charset="0"/>
              </a:rPr>
              <a:t>Anil Lewis</a:t>
            </a:r>
          </a:p>
          <a:p>
            <a:pPr algn="ctr" eaLnBrk="1" fontAlgn="auto" hangingPunct="1">
              <a:spcBef>
                <a:spcPct val="0"/>
              </a:spcBef>
              <a:spcAft>
                <a:spcPts val="0"/>
              </a:spcAft>
              <a:buFontTx/>
              <a:buNone/>
              <a:defRPr/>
            </a:pPr>
            <a:r>
              <a:rPr lang="en-US" altLang="en-US" sz="800" b="1" i="1" kern="0" dirty="0" smtClean="0">
                <a:solidFill>
                  <a:srgbClr val="173257"/>
                </a:solidFill>
                <a:latin typeface="Cambria" panose="02040503050406030204" pitchFamily="18" charset="0"/>
              </a:rPr>
              <a:t>Private Citizen</a:t>
            </a:r>
          </a:p>
        </p:txBody>
      </p:sp>
      <p:pic>
        <p:nvPicPr>
          <p:cNvPr id="20" name="Picture 4"/>
          <p:cNvPicPr>
            <a:picLocks/>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339975" y="3727450"/>
            <a:ext cx="9874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
          <p:cNvSpPr>
            <a:spLocks noChangeArrowheads="1"/>
          </p:cNvSpPr>
          <p:nvPr/>
        </p:nvSpPr>
        <p:spPr bwMode="auto">
          <a:xfrm>
            <a:off x="3519488" y="5008562"/>
            <a:ext cx="10588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fontAlgn="auto" hangingPunct="1">
              <a:spcBef>
                <a:spcPct val="0"/>
              </a:spcBef>
              <a:spcAft>
                <a:spcPts val="0"/>
              </a:spcAft>
              <a:buFontTx/>
              <a:buNone/>
              <a:defRPr/>
            </a:pPr>
            <a:r>
              <a:rPr lang="en-US" altLang="en-US" sz="800" b="1" kern="0" dirty="0" smtClean="0">
                <a:solidFill>
                  <a:srgbClr val="173257"/>
                </a:solidFill>
                <a:latin typeface="Cambria" panose="02040503050406030204" pitchFamily="18" charset="0"/>
              </a:rPr>
              <a:t>Harry Hallock</a:t>
            </a:r>
            <a:r>
              <a:rPr lang="en-US" altLang="en-US" sz="800" kern="0" dirty="0" smtClean="0">
                <a:solidFill>
                  <a:srgbClr val="173257"/>
                </a:solidFill>
                <a:latin typeface="Cambria" panose="02040503050406030204" pitchFamily="18" charset="0"/>
              </a:rPr>
              <a:t> </a:t>
            </a:r>
          </a:p>
          <a:p>
            <a:pPr algn="ctr" eaLnBrk="1" fontAlgn="auto" hangingPunct="1">
              <a:spcBef>
                <a:spcPct val="0"/>
              </a:spcBef>
              <a:spcAft>
                <a:spcPts val="0"/>
              </a:spcAft>
              <a:buFontTx/>
              <a:buNone/>
              <a:defRPr/>
            </a:pPr>
            <a:r>
              <a:rPr lang="en-US" altLang="en-US" sz="800" b="1" kern="0" dirty="0" smtClean="0">
                <a:solidFill>
                  <a:srgbClr val="173257"/>
                </a:solidFill>
                <a:latin typeface="Cambria" panose="02040503050406030204" pitchFamily="18" charset="0"/>
              </a:rPr>
              <a:t>Dept of Army</a:t>
            </a:r>
          </a:p>
        </p:txBody>
      </p:sp>
      <p:sp>
        <p:nvSpPr>
          <p:cNvPr id="22" name="Rectangle 1"/>
          <p:cNvSpPr>
            <a:spLocks noChangeArrowheads="1"/>
          </p:cNvSpPr>
          <p:nvPr/>
        </p:nvSpPr>
        <p:spPr bwMode="auto">
          <a:xfrm>
            <a:off x="4683125" y="5008562"/>
            <a:ext cx="11604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fontAlgn="auto" hangingPunct="1">
              <a:spcBef>
                <a:spcPct val="0"/>
              </a:spcBef>
              <a:spcAft>
                <a:spcPts val="0"/>
              </a:spcAft>
              <a:buFontTx/>
              <a:buNone/>
              <a:defRPr/>
            </a:pPr>
            <a:r>
              <a:rPr lang="en-US" altLang="en-US" sz="800" b="1" kern="0" dirty="0" smtClean="0">
                <a:solidFill>
                  <a:srgbClr val="173257"/>
                </a:solidFill>
                <a:latin typeface="Cambria" panose="02040503050406030204" pitchFamily="18" charset="0"/>
              </a:rPr>
              <a:t>Thomas Robinson </a:t>
            </a:r>
          </a:p>
          <a:p>
            <a:pPr algn="ctr" eaLnBrk="1" fontAlgn="auto" hangingPunct="1">
              <a:spcBef>
                <a:spcPct val="0"/>
              </a:spcBef>
              <a:spcAft>
                <a:spcPts val="0"/>
              </a:spcAft>
              <a:buFontTx/>
              <a:buNone/>
              <a:defRPr/>
            </a:pPr>
            <a:r>
              <a:rPr lang="en-US" altLang="en-US" sz="800" b="1" kern="0" dirty="0" smtClean="0">
                <a:solidFill>
                  <a:srgbClr val="173257"/>
                </a:solidFill>
                <a:latin typeface="Cambria" panose="02040503050406030204" pitchFamily="18" charset="0"/>
              </a:rPr>
              <a:t>Dept of Air Force</a:t>
            </a:r>
          </a:p>
        </p:txBody>
      </p:sp>
      <p:pic>
        <p:nvPicPr>
          <p:cNvPr id="23" name="Picture 2"/>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554413" y="3727450"/>
            <a:ext cx="989012"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p:cNvPicPr>
            <a:picLocks/>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770438" y="3727450"/>
            <a:ext cx="9874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
          <p:cNvSpPr>
            <a:spLocks noChangeArrowheads="1"/>
          </p:cNvSpPr>
          <p:nvPr/>
        </p:nvSpPr>
        <p:spPr bwMode="auto">
          <a:xfrm>
            <a:off x="5830888" y="5008562"/>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ea typeface="ＭＳ Ｐゴシック" pitchFamily="34" charset="-128"/>
              </a:defRPr>
            </a:lvl1pPr>
            <a:lvl2pPr marL="742950" indent="-285750">
              <a:spcBef>
                <a:spcPct val="20000"/>
              </a:spcBef>
              <a:buChar char="–"/>
              <a:defRPr sz="2400">
                <a:solidFill>
                  <a:schemeClr val="tx1"/>
                </a:solidFill>
                <a:latin typeface="Arial" charset="0"/>
                <a:ea typeface="ＭＳ Ｐゴシック" pitchFamily="34" charset="-128"/>
              </a:defRPr>
            </a:lvl2pPr>
            <a:lvl3pPr marL="1143000" indent="-228600">
              <a:spcBef>
                <a:spcPct val="20000"/>
              </a:spcBef>
              <a:buChar char="•"/>
              <a:defRPr sz="20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fontAlgn="auto" hangingPunct="1">
              <a:spcBef>
                <a:spcPct val="0"/>
              </a:spcBef>
              <a:spcAft>
                <a:spcPts val="0"/>
              </a:spcAft>
              <a:buFontTx/>
              <a:buNone/>
              <a:defRPr/>
            </a:pPr>
            <a:r>
              <a:rPr lang="en-US" altLang="en-US" sz="800" b="1" kern="0" dirty="0" smtClean="0">
                <a:solidFill>
                  <a:srgbClr val="173257"/>
                </a:solidFill>
                <a:latin typeface="Cambria" panose="02040503050406030204" pitchFamily="18" charset="0"/>
              </a:rPr>
              <a:t>RADM Jonathan A. Yuen</a:t>
            </a:r>
          </a:p>
          <a:p>
            <a:pPr algn="ctr" eaLnBrk="1" fontAlgn="auto" hangingPunct="1">
              <a:spcBef>
                <a:spcPct val="0"/>
              </a:spcBef>
              <a:spcAft>
                <a:spcPts val="0"/>
              </a:spcAft>
              <a:buFontTx/>
              <a:buNone/>
              <a:defRPr/>
            </a:pPr>
            <a:r>
              <a:rPr lang="en-US" altLang="en-US" sz="800" b="1" kern="0" dirty="0" smtClean="0">
                <a:solidFill>
                  <a:srgbClr val="173257"/>
                </a:solidFill>
                <a:latin typeface="Cambria" panose="02040503050406030204" pitchFamily="18" charset="0"/>
              </a:rPr>
              <a:t>Dept of Navy</a:t>
            </a:r>
          </a:p>
        </p:txBody>
      </p:sp>
      <p:pic>
        <p:nvPicPr>
          <p:cNvPr id="26" name="Picture 48"/>
          <p:cNvPicPr>
            <a:picLocks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984875" y="3727450"/>
            <a:ext cx="987425" cy="123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1"/>
          <p:cNvSpPr>
            <a:spLocks noChangeArrowheads="1"/>
          </p:cNvSpPr>
          <p:nvPr/>
        </p:nvSpPr>
        <p:spPr bwMode="auto">
          <a:xfrm>
            <a:off x="7145338" y="5008562"/>
            <a:ext cx="1104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auto" hangingPunct="1">
              <a:spcBef>
                <a:spcPts val="0"/>
              </a:spcBef>
              <a:spcAft>
                <a:spcPts val="0"/>
              </a:spcAft>
              <a:defRPr/>
            </a:pPr>
            <a:r>
              <a:rPr lang="en-US" altLang="en-US" sz="800" b="1" kern="0" dirty="0" smtClean="0">
                <a:solidFill>
                  <a:srgbClr val="173257"/>
                </a:solidFill>
                <a:latin typeface="Cambria" panose="02040503050406030204" pitchFamily="18" charset="0"/>
              </a:rPr>
              <a:t>Virna Winters</a:t>
            </a:r>
          </a:p>
          <a:p>
            <a:pPr algn="ctr" eaLnBrk="1" fontAlgn="auto" hangingPunct="1">
              <a:spcBef>
                <a:spcPts val="0"/>
              </a:spcBef>
              <a:spcAft>
                <a:spcPts val="0"/>
              </a:spcAft>
              <a:defRPr/>
            </a:pPr>
            <a:r>
              <a:rPr lang="en-US" altLang="en-US" sz="800" b="1" kern="0" dirty="0" smtClean="0">
                <a:solidFill>
                  <a:srgbClr val="173257"/>
                </a:solidFill>
                <a:latin typeface="Cambria" panose="02040503050406030204" pitchFamily="18" charset="0"/>
              </a:rPr>
              <a:t>Dept of Commerce</a:t>
            </a:r>
          </a:p>
        </p:txBody>
      </p:sp>
      <p:pic>
        <p:nvPicPr>
          <p:cNvPr id="28" name="Picture 46"/>
          <p:cNvPicPr>
            <a:picLocks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204075" y="3733800"/>
            <a:ext cx="987425" cy="123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52"/>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5051425" y="5407025"/>
            <a:ext cx="938213" cy="93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51"/>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692525" y="5407025"/>
            <a:ext cx="977900" cy="97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5"/>
          <p:cNvSpPr txBox="1">
            <a:spLocks noChangeArrowheads="1"/>
          </p:cNvSpPr>
          <p:nvPr/>
        </p:nvSpPr>
        <p:spPr bwMode="auto">
          <a:xfrm>
            <a:off x="3570288" y="6413500"/>
            <a:ext cx="12303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800" b="1" i="1" dirty="0">
                <a:solidFill>
                  <a:srgbClr val="173257"/>
                </a:solidFill>
              </a:rPr>
              <a:t>Vacant</a:t>
            </a:r>
          </a:p>
        </p:txBody>
      </p:sp>
      <p:sp>
        <p:nvSpPr>
          <p:cNvPr id="32" name="TextBox 5"/>
          <p:cNvSpPr txBox="1">
            <a:spLocks noChangeArrowheads="1"/>
          </p:cNvSpPr>
          <p:nvPr/>
        </p:nvSpPr>
        <p:spPr bwMode="auto">
          <a:xfrm>
            <a:off x="4876800" y="6384925"/>
            <a:ext cx="12303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800" b="1" i="1" dirty="0">
                <a:solidFill>
                  <a:srgbClr val="173257"/>
                </a:solidFill>
              </a:rPr>
              <a:t>Vacant</a:t>
            </a:r>
          </a:p>
        </p:txBody>
      </p:sp>
    </p:spTree>
    <p:extLst>
      <p:ext uri="{BB962C8B-B14F-4D97-AF65-F5344CB8AC3E}">
        <p14:creationId xmlns:p14="http://schemas.microsoft.com/office/powerpoint/2010/main" val="3720625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460375"/>
            <a:ext cx="8528050" cy="730197"/>
          </a:xfrm>
        </p:spPr>
        <p:txBody>
          <a:bodyPr>
            <a:noAutofit/>
          </a:bodyPr>
          <a:lstStyle/>
          <a:p>
            <a:r>
              <a:rPr kumimoji="0" lang="en-US" altLang="en-US" i="0" u="none" strike="noStrike" kern="0" cap="none" spc="0" normalizeH="0" baseline="0" noProof="0" dirty="0" smtClean="0">
                <a:ln>
                  <a:noFill/>
                </a:ln>
                <a:effectLst/>
                <a:uLnTx/>
                <a:uFillTx/>
                <a:latin typeface="Cambria" panose="02040503050406030204" pitchFamily="18" charset="0"/>
                <a:ea typeface="ＭＳ Ｐゴシック"/>
                <a:cs typeface="Arial" panose="020B0604020202020204" pitchFamily="34" charset="0"/>
              </a:rPr>
              <a:t>Statutory/Regulatory Framework</a:t>
            </a:r>
            <a:endParaRPr lang="en-US" dirty="0">
              <a:latin typeface="Cambria" panose="02040503050406030204" pitchFamily="18" charset="0"/>
              <a:cs typeface="Arial" panose="020B0604020202020204" pitchFamily="34" charset="0"/>
            </a:endParaRPr>
          </a:p>
        </p:txBody>
      </p:sp>
      <p:sp>
        <p:nvSpPr>
          <p:cNvPr id="9" name="Content Placeholder 8"/>
          <p:cNvSpPr>
            <a:spLocks noGrp="1"/>
          </p:cNvSpPr>
          <p:nvPr>
            <p:ph sz="quarter" idx="11"/>
          </p:nvPr>
        </p:nvSpPr>
        <p:spPr>
          <a:xfrm>
            <a:off x="381000" y="2020886"/>
            <a:ext cx="2667000" cy="3857625"/>
          </a:xfrm>
        </p:spPr>
        <p:txBody>
          <a:bodyPr>
            <a:normAutofit/>
          </a:bodyPr>
          <a:lstStyle/>
          <a:p>
            <a:pPr marL="228600" indent="-228600"/>
            <a:r>
              <a:rPr lang="en-US" sz="1200" dirty="0" err="1">
                <a:latin typeface="Cambria" pitchFamily="18" charset="0"/>
              </a:rPr>
              <a:t>Javits</a:t>
            </a:r>
            <a:r>
              <a:rPr lang="en-US" sz="1200" dirty="0">
                <a:latin typeface="Cambria" pitchFamily="18" charset="0"/>
              </a:rPr>
              <a:t>-Wagner-</a:t>
            </a:r>
            <a:r>
              <a:rPr lang="en-US" sz="1200" dirty="0" err="1">
                <a:latin typeface="Cambria" pitchFamily="18" charset="0"/>
              </a:rPr>
              <a:t>O’Day</a:t>
            </a:r>
            <a:r>
              <a:rPr lang="en-US" sz="1200" dirty="0">
                <a:latin typeface="Cambria" pitchFamily="18" charset="0"/>
              </a:rPr>
              <a:t> Act, 41 U.S.C. 8501 - 8506</a:t>
            </a:r>
          </a:p>
          <a:p>
            <a:pPr marL="514350" lvl="1" indent="-228600"/>
            <a:r>
              <a:rPr lang="en-US" sz="1200" dirty="0">
                <a:latin typeface="Cambria" pitchFamily="18" charset="0"/>
              </a:rPr>
              <a:t>Establishes Committee as an independent Federal agency; specifies composition, duties and staff</a:t>
            </a:r>
          </a:p>
          <a:p>
            <a:pPr marL="228600" indent="-228600"/>
            <a:r>
              <a:rPr lang="en-US" sz="1200" dirty="0">
                <a:latin typeface="Cambria" pitchFamily="18" charset="0"/>
              </a:rPr>
              <a:t>Committee Regulations - 41 CFR </a:t>
            </a:r>
            <a:r>
              <a:rPr lang="en-US" sz="1200" dirty="0" smtClean="0">
                <a:latin typeface="Cambria" pitchFamily="18" charset="0"/>
              </a:rPr>
              <a:t>51</a:t>
            </a:r>
          </a:p>
          <a:p>
            <a:pPr marL="228600" indent="-228600"/>
            <a:r>
              <a:rPr lang="en-US" sz="1200" dirty="0">
                <a:latin typeface="Cambria" pitchFamily="18" charset="0"/>
              </a:rPr>
              <a:t>FAR 8.002, Priorities for use of mandatory Government sources</a:t>
            </a:r>
          </a:p>
          <a:p>
            <a:pPr marL="228600" indent="-228600"/>
            <a:r>
              <a:rPr lang="en-US" sz="1200" dirty="0" smtClean="0">
                <a:latin typeface="Cambria" pitchFamily="18" charset="0"/>
              </a:rPr>
              <a:t>FAR </a:t>
            </a:r>
            <a:r>
              <a:rPr lang="en-US" sz="1200" dirty="0">
                <a:latin typeface="Cambria" pitchFamily="18" charset="0"/>
              </a:rPr>
              <a:t>Subpart 8.7 – Acquisition from Nonprofit Agencies Employing People Who Are Blind or Severely Disabled</a:t>
            </a:r>
          </a:p>
          <a:p>
            <a:pPr marL="228600" indent="-228600"/>
            <a:r>
              <a:rPr lang="en-US" sz="1200" dirty="0">
                <a:latin typeface="Cambria" pitchFamily="18" charset="0"/>
              </a:rPr>
              <a:t>DFARS Procedures, Guidance, and Instructions (PGI) 207.105, Contents of written acquisition </a:t>
            </a:r>
            <a:r>
              <a:rPr lang="en-US" sz="1200" dirty="0" smtClean="0">
                <a:latin typeface="Cambria" pitchFamily="18" charset="0"/>
              </a:rPr>
              <a:t>plans</a:t>
            </a:r>
            <a:endParaRPr lang="en-US" sz="1200" dirty="0">
              <a:latin typeface="Cambria" pitchFamily="18" charset="0"/>
            </a:endParaRPr>
          </a:p>
        </p:txBody>
      </p:sp>
      <p:sp>
        <p:nvSpPr>
          <p:cNvPr id="7"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6</a:t>
            </a:fld>
            <a:endParaRPr lang="en-US" dirty="0"/>
          </a:p>
        </p:txBody>
      </p:sp>
      <p:sp>
        <p:nvSpPr>
          <p:cNvPr id="4" name="Rounded Rectangle 3"/>
          <p:cNvSpPr/>
          <p:nvPr/>
        </p:nvSpPr>
        <p:spPr>
          <a:xfrm>
            <a:off x="381000" y="1371600"/>
            <a:ext cx="2667000" cy="609600"/>
          </a:xfrm>
          <a:prstGeom prst="roundRect">
            <a:avLst/>
          </a:prstGeom>
          <a:solidFill>
            <a:srgbClr val="0A3A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cap="all" dirty="0">
                <a:solidFill>
                  <a:srgbClr val="FFFFFF"/>
                </a:solidFill>
              </a:rPr>
              <a:t>Statutes/Regulations</a:t>
            </a:r>
          </a:p>
        </p:txBody>
      </p:sp>
      <p:sp>
        <p:nvSpPr>
          <p:cNvPr id="5" name="Rounded Rectangle 4"/>
          <p:cNvSpPr/>
          <p:nvPr/>
        </p:nvSpPr>
        <p:spPr>
          <a:xfrm>
            <a:off x="3200400" y="1371600"/>
            <a:ext cx="2665413" cy="612775"/>
          </a:xfrm>
          <a:prstGeom prst="roundRect">
            <a:avLst/>
          </a:prstGeom>
          <a:solidFill>
            <a:srgbClr val="0A3A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cap="all" dirty="0" smtClean="0">
                <a:solidFill>
                  <a:srgbClr val="FFFFFF"/>
                </a:solidFill>
              </a:rPr>
              <a:t>agency </a:t>
            </a:r>
            <a:r>
              <a:rPr lang="en-US" sz="1400" b="1" cap="all" dirty="0">
                <a:solidFill>
                  <a:srgbClr val="FFFFFF"/>
                </a:solidFill>
              </a:rPr>
              <a:t>Guidance</a:t>
            </a:r>
          </a:p>
        </p:txBody>
      </p:sp>
      <p:sp>
        <p:nvSpPr>
          <p:cNvPr id="6" name="Rounded Rectangle 5"/>
          <p:cNvSpPr/>
          <p:nvPr/>
        </p:nvSpPr>
        <p:spPr>
          <a:xfrm>
            <a:off x="6019800" y="1371600"/>
            <a:ext cx="2743200" cy="609600"/>
          </a:xfrm>
          <a:prstGeom prst="roundRect">
            <a:avLst/>
          </a:prstGeom>
          <a:solidFill>
            <a:srgbClr val="0A3A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cap="all" dirty="0" smtClean="0">
                <a:solidFill>
                  <a:srgbClr val="FFFFFF"/>
                </a:solidFill>
              </a:rPr>
              <a:t>Commission </a:t>
            </a:r>
            <a:endParaRPr lang="en-US" sz="1400" b="1" cap="all" dirty="0">
              <a:solidFill>
                <a:srgbClr val="FFFFFF"/>
              </a:solidFill>
            </a:endParaRPr>
          </a:p>
          <a:p>
            <a:pPr algn="ctr">
              <a:defRPr/>
            </a:pPr>
            <a:r>
              <a:rPr lang="en-US" sz="1400" b="1" cap="all" dirty="0">
                <a:solidFill>
                  <a:srgbClr val="FFFFFF"/>
                </a:solidFill>
              </a:rPr>
              <a:t>Purchase </a:t>
            </a:r>
            <a:r>
              <a:rPr lang="en-US" sz="1400" b="1" cap="all" dirty="0" smtClean="0">
                <a:solidFill>
                  <a:srgbClr val="FFFFFF"/>
                </a:solidFill>
              </a:rPr>
              <a:t>Memoranda*</a:t>
            </a:r>
            <a:endParaRPr lang="en-US" sz="1400" b="1" cap="all" dirty="0">
              <a:solidFill>
                <a:srgbClr val="FFFFFF"/>
              </a:solidFill>
            </a:endParaRPr>
          </a:p>
        </p:txBody>
      </p:sp>
      <p:sp>
        <p:nvSpPr>
          <p:cNvPr id="10" name="Content Placeholder 8"/>
          <p:cNvSpPr txBox="1">
            <a:spLocks/>
          </p:cNvSpPr>
          <p:nvPr/>
        </p:nvSpPr>
        <p:spPr>
          <a:xfrm>
            <a:off x="3200400" y="2020887"/>
            <a:ext cx="2665413" cy="3857625"/>
          </a:xfrm>
          <a:prstGeom prst="rect">
            <a:avLst/>
          </a:prstGeom>
        </p:spPr>
        <p:txBody>
          <a:bodyPr vert="horz" lIns="0" tIns="0" rIns="0" bIns="0" rtlCol="0">
            <a:normAutofit/>
          </a:bodyPr>
          <a:lstStyle>
            <a:lvl1pPr marL="457200" indent="-457200" algn="l" defTabSz="457200" rtl="0" eaLnBrk="1" latinLnBrk="0" hangingPunct="1">
              <a:spcBef>
                <a:spcPts val="600"/>
              </a:spcBef>
              <a:buSzPct val="111000"/>
              <a:buFont typeface="Arial"/>
              <a:buChar char="•"/>
              <a:defRPr sz="3600" kern="1200" baseline="0">
                <a:solidFill>
                  <a:schemeClr val="tx1"/>
                </a:solidFill>
                <a:latin typeface="+mn-lt"/>
                <a:ea typeface="+mn-ea"/>
                <a:cs typeface="Arial"/>
              </a:defRPr>
            </a:lvl1pPr>
            <a:lvl2pPr marL="914400" indent="-457200" algn="l" defTabSz="457200" rtl="0" eaLnBrk="1" latinLnBrk="0" hangingPunct="1">
              <a:spcBef>
                <a:spcPts val="600"/>
              </a:spcBef>
              <a:buSzPct val="100000"/>
              <a:buFont typeface="Wingdings" charset="2"/>
              <a:buChar char="§"/>
              <a:defRPr sz="3000" kern="1200">
                <a:solidFill>
                  <a:schemeClr val="tx1"/>
                </a:solidFill>
                <a:latin typeface="+mn-lt"/>
                <a:ea typeface="+mn-ea"/>
                <a:cs typeface="Arial"/>
              </a:defRPr>
            </a:lvl2pPr>
            <a:lvl3pPr marL="1371600" indent="-457200" algn="l" defTabSz="457200" rtl="0" eaLnBrk="1" latinLnBrk="0" hangingPunct="1">
              <a:spcBef>
                <a:spcPts val="600"/>
              </a:spcBef>
              <a:buSzPct val="111000"/>
              <a:buFont typeface="Arial"/>
              <a:buChar char="•"/>
              <a:defRPr sz="2400" kern="1200">
                <a:solidFill>
                  <a:schemeClr val="tx1"/>
                </a:solidFill>
                <a:latin typeface="+mn-lt"/>
                <a:ea typeface="+mn-ea"/>
                <a:cs typeface="Arial"/>
              </a:defRPr>
            </a:lvl3pPr>
            <a:lvl4pPr marL="1828800" indent="-457200" algn="l" defTabSz="457200" rtl="0" eaLnBrk="1" latinLnBrk="0" hangingPunct="1">
              <a:spcBef>
                <a:spcPts val="600"/>
              </a:spcBef>
              <a:buSzPct val="100000"/>
              <a:buFont typeface="Wingdings" charset="2"/>
              <a:buChar char="§"/>
              <a:defRPr sz="2400" kern="1200">
                <a:solidFill>
                  <a:schemeClr val="tx1"/>
                </a:solidFill>
                <a:latin typeface="+mn-lt"/>
                <a:ea typeface="+mn-ea"/>
                <a:cs typeface="Arial"/>
              </a:defRPr>
            </a:lvl4pPr>
            <a:lvl5pPr marL="2286000" indent="-457200" algn="l" defTabSz="457200" rtl="0" eaLnBrk="1" latinLnBrk="0" hangingPunct="1">
              <a:spcBef>
                <a:spcPts val="600"/>
              </a:spcBef>
              <a:buSzPct val="111000"/>
              <a:buFont typeface="Arial"/>
              <a:buChar char="•"/>
              <a:defRPr sz="2400" kern="1200">
                <a:solidFill>
                  <a:schemeClr val="tx1"/>
                </a:solidFill>
                <a:latin typeface="+mn-lt"/>
                <a:ea typeface="+mn-ea"/>
                <a:cs typeface="Arial"/>
              </a:defRPr>
            </a:lvl5pPr>
            <a:lvl6pPr marL="2571750" indent="-285750" algn="l" defTabSz="457200" rtl="0" eaLnBrk="1" latinLnBrk="0" hangingPunct="1">
              <a:spcBef>
                <a:spcPts val="600"/>
              </a:spcBef>
              <a:buSzPct val="100000"/>
              <a:buFont typeface="Lucida Grande"/>
              <a:buChar char="◆"/>
              <a:defRPr sz="1800" b="0" kern="1200">
                <a:solidFill>
                  <a:schemeClr val="tx1"/>
                </a:solidFill>
                <a:latin typeface="+mn-lt"/>
                <a:ea typeface="+mn-ea"/>
                <a:cs typeface="+mn-cs"/>
              </a:defRPr>
            </a:lvl6pPr>
            <a:lvl7pPr marL="2971800" indent="-228600" algn="l" defTabSz="457200" rtl="0" eaLnBrk="1" latinLnBrk="0" hangingPunct="1">
              <a:spcBef>
                <a:spcPct val="20000"/>
              </a:spcBef>
              <a:buSzPct val="55000"/>
              <a:buFont typeface="Courier New"/>
              <a:buChar char="o"/>
              <a:defRPr sz="2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r>
              <a:rPr lang="en-US" sz="1200" dirty="0">
                <a:latin typeface="Cambria" pitchFamily="18" charset="0"/>
              </a:rPr>
              <a:t>Office of the Under Secretary of </a:t>
            </a:r>
            <a:r>
              <a:rPr lang="en-US" sz="1200" dirty="0" smtClean="0">
                <a:latin typeface="Cambria" pitchFamily="18" charset="0"/>
              </a:rPr>
              <a:t>Defense,</a:t>
            </a:r>
          </a:p>
          <a:p>
            <a:pPr marL="228600" indent="0">
              <a:buNone/>
            </a:pPr>
            <a:r>
              <a:rPr lang="en-US" sz="1200" dirty="0" smtClean="0">
                <a:latin typeface="Cambria" pitchFamily="18" charset="0"/>
              </a:rPr>
              <a:t>Increasing </a:t>
            </a:r>
            <a:r>
              <a:rPr lang="en-US" sz="1200" dirty="0">
                <a:latin typeface="Cambria" pitchFamily="18" charset="0"/>
              </a:rPr>
              <a:t>Contracting </a:t>
            </a:r>
            <a:r>
              <a:rPr lang="en-US" sz="1200" dirty="0" smtClean="0">
                <a:latin typeface="Cambria" pitchFamily="18" charset="0"/>
              </a:rPr>
              <a:t>Opportunities with </a:t>
            </a:r>
            <a:r>
              <a:rPr lang="en-US" sz="1200" dirty="0">
                <a:latin typeface="Cambria" pitchFamily="18" charset="0"/>
              </a:rPr>
              <a:t>the </a:t>
            </a:r>
            <a:r>
              <a:rPr lang="en-US" sz="1200" dirty="0" err="1">
                <a:latin typeface="Cambria" pitchFamily="18" charset="0"/>
              </a:rPr>
              <a:t>AbilityOne</a:t>
            </a:r>
            <a:r>
              <a:rPr lang="en-US" sz="1200" dirty="0">
                <a:latin typeface="Cambria" pitchFamily="18" charset="0"/>
              </a:rPr>
              <a:t>  Program, July </a:t>
            </a:r>
            <a:r>
              <a:rPr lang="en-US" sz="1200" dirty="0" smtClean="0">
                <a:latin typeface="Cambria" pitchFamily="18" charset="0"/>
              </a:rPr>
              <a:t>12, 2012</a:t>
            </a:r>
            <a:endParaRPr lang="en-US" sz="1200" dirty="0">
              <a:latin typeface="Cambria" pitchFamily="18" charset="0"/>
            </a:endParaRPr>
          </a:p>
          <a:p>
            <a:pPr marL="228600" indent="-228600"/>
            <a:r>
              <a:rPr lang="en-US" sz="1200" dirty="0">
                <a:latin typeface="Cambria" pitchFamily="18" charset="0"/>
              </a:rPr>
              <a:t>Department of Health &amp; Human </a:t>
            </a:r>
            <a:r>
              <a:rPr lang="en-US" sz="1200" dirty="0" smtClean="0">
                <a:latin typeface="Cambria" pitchFamily="18" charset="0"/>
              </a:rPr>
              <a:t>Services,</a:t>
            </a:r>
          </a:p>
          <a:p>
            <a:pPr marL="228600" indent="0">
              <a:buNone/>
            </a:pPr>
            <a:r>
              <a:rPr lang="en-US" sz="1200" dirty="0" smtClean="0">
                <a:latin typeface="Cambria" pitchFamily="18" charset="0"/>
              </a:rPr>
              <a:t>Increasing </a:t>
            </a:r>
            <a:r>
              <a:rPr lang="en-US" sz="1200" dirty="0">
                <a:latin typeface="Cambria" pitchFamily="18" charset="0"/>
              </a:rPr>
              <a:t>Contracting </a:t>
            </a:r>
            <a:r>
              <a:rPr lang="en-US" sz="1200" dirty="0" smtClean="0">
                <a:latin typeface="Cambria" pitchFamily="18" charset="0"/>
              </a:rPr>
              <a:t>Opportunities with </a:t>
            </a:r>
            <a:r>
              <a:rPr lang="en-US" sz="1200" dirty="0">
                <a:latin typeface="Cambria" pitchFamily="18" charset="0"/>
              </a:rPr>
              <a:t>the </a:t>
            </a:r>
            <a:r>
              <a:rPr lang="en-US" sz="1200" dirty="0" err="1">
                <a:latin typeface="Cambria" pitchFamily="18" charset="0"/>
              </a:rPr>
              <a:t>AbilityOne</a:t>
            </a:r>
            <a:r>
              <a:rPr lang="en-US" sz="1200" dirty="0">
                <a:latin typeface="Cambria" pitchFamily="18" charset="0"/>
              </a:rPr>
              <a:t>  Program, July </a:t>
            </a:r>
            <a:r>
              <a:rPr lang="en-US" sz="1200" dirty="0" smtClean="0">
                <a:latin typeface="Cambria" pitchFamily="18" charset="0"/>
              </a:rPr>
              <a:t>18, 2010</a:t>
            </a:r>
          </a:p>
          <a:p>
            <a:pPr marL="228600" indent="-228600"/>
            <a:r>
              <a:rPr lang="en-US" sz="1200" dirty="0" smtClean="0">
                <a:latin typeface="Cambria" pitchFamily="18" charset="0"/>
              </a:rPr>
              <a:t>Department </a:t>
            </a:r>
            <a:r>
              <a:rPr lang="en-US" sz="1200" dirty="0">
                <a:latin typeface="Cambria" pitchFamily="18" charset="0"/>
              </a:rPr>
              <a:t>of Homeland </a:t>
            </a:r>
            <a:r>
              <a:rPr lang="en-US" sz="1200" dirty="0" smtClean="0">
                <a:latin typeface="Cambria" pitchFamily="18" charset="0"/>
              </a:rPr>
              <a:t>Security,</a:t>
            </a:r>
          </a:p>
          <a:p>
            <a:pPr marL="228600" indent="0">
              <a:buNone/>
            </a:pPr>
            <a:r>
              <a:rPr lang="en-US" sz="1200" dirty="0" smtClean="0">
                <a:latin typeface="Cambria" pitchFamily="18" charset="0"/>
              </a:rPr>
              <a:t>Increasing </a:t>
            </a:r>
            <a:r>
              <a:rPr lang="en-US" sz="1200" dirty="0" err="1">
                <a:latin typeface="Cambria" pitchFamily="18" charset="0"/>
              </a:rPr>
              <a:t>AbilityOne</a:t>
            </a:r>
            <a:r>
              <a:rPr lang="en-US" sz="1200" dirty="0">
                <a:latin typeface="Cambria" pitchFamily="18" charset="0"/>
              </a:rPr>
              <a:t> </a:t>
            </a:r>
            <a:r>
              <a:rPr lang="en-US" sz="1200" dirty="0" smtClean="0">
                <a:latin typeface="Cambria" pitchFamily="18" charset="0"/>
              </a:rPr>
              <a:t>Program Contracting </a:t>
            </a:r>
            <a:r>
              <a:rPr lang="en-US" sz="1200" dirty="0">
                <a:latin typeface="Cambria" pitchFamily="18" charset="0"/>
              </a:rPr>
              <a:t>Opportunities, May 13, </a:t>
            </a:r>
            <a:r>
              <a:rPr lang="en-US" sz="1200" dirty="0" smtClean="0">
                <a:latin typeface="Cambria" pitchFamily="18" charset="0"/>
              </a:rPr>
              <a:t>2010</a:t>
            </a:r>
            <a:endParaRPr lang="en-US" sz="1200" dirty="0">
              <a:latin typeface="Cambria" pitchFamily="18" charset="0"/>
            </a:endParaRPr>
          </a:p>
          <a:p>
            <a:pPr marL="228600" indent="-228600"/>
            <a:r>
              <a:rPr lang="en-US" sz="1200" dirty="0" smtClean="0">
                <a:latin typeface="Cambria" pitchFamily="18" charset="0"/>
              </a:rPr>
              <a:t>Department </a:t>
            </a:r>
            <a:r>
              <a:rPr lang="en-US" sz="1200" dirty="0">
                <a:latin typeface="Cambria" pitchFamily="18" charset="0"/>
              </a:rPr>
              <a:t>of Agriculture, </a:t>
            </a:r>
            <a:r>
              <a:rPr lang="en-US" sz="1200" dirty="0" smtClean="0">
                <a:latin typeface="Cambria" pitchFamily="18" charset="0"/>
              </a:rPr>
              <a:t>USDA Departmental </a:t>
            </a:r>
            <a:r>
              <a:rPr lang="en-US" sz="1200" dirty="0">
                <a:latin typeface="Cambria" pitchFamily="18" charset="0"/>
              </a:rPr>
              <a:t>Regulation 5080-001 </a:t>
            </a:r>
            <a:r>
              <a:rPr lang="en-US" sz="1200" dirty="0" smtClean="0">
                <a:latin typeface="Cambria" pitchFamily="18" charset="0"/>
              </a:rPr>
              <a:t>May 23</a:t>
            </a:r>
            <a:r>
              <a:rPr lang="en-US" sz="1200" dirty="0">
                <a:latin typeface="Cambria" pitchFamily="18" charset="0"/>
              </a:rPr>
              <a:t>, 2007</a:t>
            </a:r>
            <a:endParaRPr lang="en-US" sz="1200" dirty="0" smtClean="0">
              <a:latin typeface="Cambria" pitchFamily="18" charset="0"/>
            </a:endParaRPr>
          </a:p>
        </p:txBody>
      </p:sp>
      <p:sp>
        <p:nvSpPr>
          <p:cNvPr id="11" name="Content Placeholder 8"/>
          <p:cNvSpPr txBox="1">
            <a:spLocks/>
          </p:cNvSpPr>
          <p:nvPr/>
        </p:nvSpPr>
        <p:spPr>
          <a:xfrm>
            <a:off x="6058693" y="2019300"/>
            <a:ext cx="2665413" cy="3857625"/>
          </a:xfrm>
          <a:prstGeom prst="rect">
            <a:avLst/>
          </a:prstGeom>
        </p:spPr>
        <p:txBody>
          <a:bodyPr vert="horz" lIns="0" tIns="0" rIns="0" bIns="0" rtlCol="0">
            <a:noAutofit/>
          </a:bodyPr>
          <a:lstStyle>
            <a:lvl1pPr marL="457200" indent="-457200" algn="l" defTabSz="457200" rtl="0" eaLnBrk="1" latinLnBrk="0" hangingPunct="1">
              <a:spcBef>
                <a:spcPts val="600"/>
              </a:spcBef>
              <a:buSzPct val="111000"/>
              <a:buFont typeface="Arial"/>
              <a:buChar char="•"/>
              <a:defRPr sz="3600" kern="1200" baseline="0">
                <a:solidFill>
                  <a:schemeClr val="tx1"/>
                </a:solidFill>
                <a:latin typeface="+mn-lt"/>
                <a:ea typeface="+mn-ea"/>
                <a:cs typeface="Arial"/>
              </a:defRPr>
            </a:lvl1pPr>
            <a:lvl2pPr marL="914400" indent="-457200" algn="l" defTabSz="457200" rtl="0" eaLnBrk="1" latinLnBrk="0" hangingPunct="1">
              <a:spcBef>
                <a:spcPts val="600"/>
              </a:spcBef>
              <a:buSzPct val="100000"/>
              <a:buFont typeface="Wingdings" charset="2"/>
              <a:buChar char="§"/>
              <a:defRPr sz="3000" kern="1200">
                <a:solidFill>
                  <a:schemeClr val="tx1"/>
                </a:solidFill>
                <a:latin typeface="+mn-lt"/>
                <a:ea typeface="+mn-ea"/>
                <a:cs typeface="Arial"/>
              </a:defRPr>
            </a:lvl2pPr>
            <a:lvl3pPr marL="1371600" indent="-457200" algn="l" defTabSz="457200" rtl="0" eaLnBrk="1" latinLnBrk="0" hangingPunct="1">
              <a:spcBef>
                <a:spcPts val="600"/>
              </a:spcBef>
              <a:buSzPct val="111000"/>
              <a:buFont typeface="Arial"/>
              <a:buChar char="•"/>
              <a:defRPr sz="2400" kern="1200">
                <a:solidFill>
                  <a:schemeClr val="tx1"/>
                </a:solidFill>
                <a:latin typeface="+mn-lt"/>
                <a:ea typeface="+mn-ea"/>
                <a:cs typeface="Arial"/>
              </a:defRPr>
            </a:lvl3pPr>
            <a:lvl4pPr marL="1828800" indent="-457200" algn="l" defTabSz="457200" rtl="0" eaLnBrk="1" latinLnBrk="0" hangingPunct="1">
              <a:spcBef>
                <a:spcPts val="600"/>
              </a:spcBef>
              <a:buSzPct val="100000"/>
              <a:buFont typeface="Wingdings" charset="2"/>
              <a:buChar char="§"/>
              <a:defRPr sz="2400" kern="1200">
                <a:solidFill>
                  <a:schemeClr val="tx1"/>
                </a:solidFill>
                <a:latin typeface="+mn-lt"/>
                <a:ea typeface="+mn-ea"/>
                <a:cs typeface="Arial"/>
              </a:defRPr>
            </a:lvl4pPr>
            <a:lvl5pPr marL="2286000" indent="-457200" algn="l" defTabSz="457200" rtl="0" eaLnBrk="1" latinLnBrk="0" hangingPunct="1">
              <a:spcBef>
                <a:spcPts val="600"/>
              </a:spcBef>
              <a:buSzPct val="111000"/>
              <a:buFont typeface="Arial"/>
              <a:buChar char="•"/>
              <a:defRPr sz="2400" kern="1200">
                <a:solidFill>
                  <a:schemeClr val="tx1"/>
                </a:solidFill>
                <a:latin typeface="+mn-lt"/>
                <a:ea typeface="+mn-ea"/>
                <a:cs typeface="Arial"/>
              </a:defRPr>
            </a:lvl5pPr>
            <a:lvl6pPr marL="2571750" indent="-285750" algn="l" defTabSz="457200" rtl="0" eaLnBrk="1" latinLnBrk="0" hangingPunct="1">
              <a:spcBef>
                <a:spcPts val="600"/>
              </a:spcBef>
              <a:buSzPct val="100000"/>
              <a:buFont typeface="Lucida Grande"/>
              <a:buChar char="◆"/>
              <a:defRPr sz="1800" b="0" kern="1200">
                <a:solidFill>
                  <a:schemeClr val="tx1"/>
                </a:solidFill>
                <a:latin typeface="+mn-lt"/>
                <a:ea typeface="+mn-ea"/>
                <a:cs typeface="+mn-cs"/>
              </a:defRPr>
            </a:lvl6pPr>
            <a:lvl7pPr marL="2971800" indent="-228600" algn="l" defTabSz="457200" rtl="0" eaLnBrk="1" latinLnBrk="0" hangingPunct="1">
              <a:spcBef>
                <a:spcPct val="20000"/>
              </a:spcBef>
              <a:buSzPct val="55000"/>
              <a:buFont typeface="Courier New"/>
              <a:buChar char="o"/>
              <a:defRPr sz="2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63" lvl="0" indent="-182563" defTabSz="914400" fontAlgn="base">
              <a:spcBef>
                <a:spcPct val="0"/>
              </a:spcBef>
              <a:spcAft>
                <a:spcPts val="1200"/>
              </a:spcAft>
              <a:buSzTx/>
              <a:buFontTx/>
              <a:buChar char="•"/>
            </a:pPr>
            <a:r>
              <a:rPr lang="en-US" sz="1200" dirty="0">
                <a:latin typeface="Cambria" pitchFamily="18" charset="0"/>
                <a:ea typeface="ＭＳ Ｐゴシック" charset="-128"/>
                <a:cs typeface="Arial" panose="020B0604020202020204" pitchFamily="34" charset="0"/>
              </a:rPr>
              <a:t>Pricing (PR) Memorandum No 1, Fair Market Pricing Policy, April 1, 2007</a:t>
            </a:r>
          </a:p>
          <a:p>
            <a:pPr marL="182563" lvl="0" indent="-182563" defTabSz="914400" fontAlgn="base">
              <a:spcBef>
                <a:spcPct val="0"/>
              </a:spcBef>
              <a:spcAft>
                <a:spcPts val="1200"/>
              </a:spcAft>
              <a:buSzTx/>
              <a:buFontTx/>
              <a:buChar char="•"/>
            </a:pPr>
            <a:r>
              <a:rPr lang="en-US" sz="1200" dirty="0">
                <a:latin typeface="Cambria" pitchFamily="18" charset="0"/>
                <a:ea typeface="ＭＳ Ｐゴシック" charset="-128"/>
                <a:cs typeface="Arial" panose="020B0604020202020204" pitchFamily="34" charset="0"/>
              </a:rPr>
              <a:t>PR No 2, Fair Market Price Determination for </a:t>
            </a:r>
            <a:r>
              <a:rPr lang="en-US" sz="1200" dirty="0" err="1">
                <a:latin typeface="Cambria" pitchFamily="18" charset="0"/>
                <a:ea typeface="ＭＳ Ｐゴシック" charset="-128"/>
                <a:cs typeface="Arial" panose="020B0604020202020204" pitchFamily="34" charset="0"/>
              </a:rPr>
              <a:t>AbilityOne</a:t>
            </a:r>
            <a:r>
              <a:rPr lang="en-US" sz="1200" dirty="0">
                <a:latin typeface="Cambria" pitchFamily="18" charset="0"/>
                <a:ea typeface="ＭＳ Ｐゴシック" charset="-128"/>
                <a:cs typeface="Arial" panose="020B0604020202020204" pitchFamily="34" charset="0"/>
              </a:rPr>
              <a:t> Product Contracts, January 26, 2007 </a:t>
            </a:r>
          </a:p>
          <a:p>
            <a:pPr marL="182563" lvl="0" indent="-182563" defTabSz="914400" fontAlgn="base">
              <a:spcBef>
                <a:spcPct val="0"/>
              </a:spcBef>
              <a:spcAft>
                <a:spcPts val="1200"/>
              </a:spcAft>
              <a:buSzTx/>
              <a:buFontTx/>
              <a:buChar char="•"/>
            </a:pPr>
            <a:r>
              <a:rPr lang="en-US" sz="1200" dirty="0">
                <a:latin typeface="Cambria" pitchFamily="18" charset="0"/>
                <a:ea typeface="ＭＳ Ｐゴシック" charset="-128"/>
                <a:cs typeface="Arial" panose="020B0604020202020204" pitchFamily="34" charset="0"/>
              </a:rPr>
              <a:t>PR No 3, Fair Market Price Determination for </a:t>
            </a:r>
            <a:r>
              <a:rPr lang="en-US" sz="1200" dirty="0" err="1">
                <a:latin typeface="Cambria" pitchFamily="18" charset="0"/>
                <a:ea typeface="ＭＳ Ｐゴシック" charset="-128"/>
                <a:cs typeface="Arial" panose="020B0604020202020204" pitchFamily="34" charset="0"/>
              </a:rPr>
              <a:t>AbilityOne</a:t>
            </a:r>
            <a:r>
              <a:rPr lang="en-US" sz="1200" dirty="0">
                <a:latin typeface="Cambria" pitchFamily="18" charset="0"/>
                <a:ea typeface="ＭＳ Ｐゴシック" charset="-128"/>
                <a:cs typeface="Arial" panose="020B0604020202020204" pitchFamily="34" charset="0"/>
              </a:rPr>
              <a:t> Service Contracts, January 26, 2007</a:t>
            </a:r>
          </a:p>
          <a:p>
            <a:pPr marL="182563" lvl="0" indent="-182563" defTabSz="914400" fontAlgn="base">
              <a:spcBef>
                <a:spcPct val="0"/>
              </a:spcBef>
              <a:spcAft>
                <a:spcPts val="1200"/>
              </a:spcAft>
              <a:buSzTx/>
              <a:buFontTx/>
              <a:buChar char="•"/>
            </a:pPr>
            <a:r>
              <a:rPr lang="en-US" sz="1200" dirty="0">
                <a:latin typeface="Cambria" pitchFamily="18" charset="0"/>
                <a:ea typeface="ＭＳ Ｐゴシック" charset="-128"/>
                <a:cs typeface="Arial" panose="020B0604020202020204" pitchFamily="34" charset="0"/>
              </a:rPr>
              <a:t>PR No 19, </a:t>
            </a:r>
            <a:r>
              <a:rPr lang="en-US" sz="1200" dirty="0" err="1">
                <a:latin typeface="Cambria" pitchFamily="18" charset="0"/>
                <a:ea typeface="ＭＳ Ｐゴシック" charset="-128"/>
                <a:cs typeface="Arial" panose="020B0604020202020204" pitchFamily="34" charset="0"/>
              </a:rPr>
              <a:t>AbilityOne</a:t>
            </a:r>
            <a:r>
              <a:rPr lang="en-US" sz="1200" dirty="0">
                <a:latin typeface="Cambria" pitchFamily="18" charset="0"/>
                <a:ea typeface="ＭＳ Ｐゴシック" charset="-128"/>
                <a:cs typeface="Arial" panose="020B0604020202020204" pitchFamily="34" charset="0"/>
              </a:rPr>
              <a:t> Price and Price-Related Impasse and Dispute Resolution Procedures, March 16, 2007</a:t>
            </a:r>
          </a:p>
          <a:p>
            <a:pPr marL="182563" lvl="0" indent="-182563" defTabSz="914400" fontAlgn="base">
              <a:spcBef>
                <a:spcPct val="0"/>
              </a:spcBef>
              <a:spcAft>
                <a:spcPts val="1200"/>
              </a:spcAft>
              <a:buSzTx/>
              <a:buFontTx/>
              <a:buChar char="•"/>
            </a:pPr>
            <a:r>
              <a:rPr lang="en-US" sz="1200" dirty="0">
                <a:latin typeface="Cambria" pitchFamily="18" charset="0"/>
                <a:ea typeface="ＭＳ Ｐゴシック" charset="-128"/>
                <a:cs typeface="Arial" panose="020B0604020202020204" pitchFamily="34" charset="0"/>
              </a:rPr>
              <a:t>Operations (OPS) 21, Guidance on Nonprofit Agency Establishment of Subcontract Relationships for Current or Potential Procurement  List Projects, May 1, 2008</a:t>
            </a:r>
          </a:p>
          <a:p>
            <a:pPr marL="0" lvl="0" indent="0" defTabSz="914400" fontAlgn="base">
              <a:spcBef>
                <a:spcPct val="0"/>
              </a:spcBef>
              <a:spcAft>
                <a:spcPts val="1200"/>
              </a:spcAft>
              <a:buSzTx/>
              <a:buNone/>
            </a:pPr>
            <a:r>
              <a:rPr lang="en-US" sz="1200" dirty="0">
                <a:latin typeface="Cambria" pitchFamily="18" charset="0"/>
                <a:ea typeface="ＭＳ Ｐゴシック" charset="-128"/>
                <a:cs typeface="Arial" panose="020B0604020202020204" pitchFamily="34" charset="0"/>
              </a:rPr>
              <a:t>*Commission pricing policy currently being updated.</a:t>
            </a:r>
          </a:p>
        </p:txBody>
      </p:sp>
    </p:spTree>
    <p:extLst>
      <p:ext uri="{BB962C8B-B14F-4D97-AF65-F5344CB8AC3E}">
        <p14:creationId xmlns:p14="http://schemas.microsoft.com/office/powerpoint/2010/main" val="2256401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en-US" i="0" u="none" strike="noStrike" kern="0" cap="none" spc="0" normalizeH="0" baseline="0" noProof="0" dirty="0" smtClean="0">
                <a:ln>
                  <a:noFill/>
                </a:ln>
                <a:effectLst/>
                <a:uLnTx/>
                <a:uFillTx/>
                <a:latin typeface="Cambria" panose="02040503050406030204" pitchFamily="18" charset="0"/>
                <a:ea typeface="ＭＳ Ｐゴシック"/>
                <a:cs typeface="+mj-cs"/>
              </a:rPr>
              <a:t>AbilityOne</a:t>
            </a:r>
            <a:r>
              <a:rPr kumimoji="0" lang="en-US" i="0" u="none" strike="noStrike" kern="0" cap="none" spc="0" normalizeH="0" baseline="0" noProof="0" dirty="0" smtClean="0">
                <a:ln>
                  <a:noFill/>
                </a:ln>
                <a:effectLst/>
                <a:uLnTx/>
                <a:uFillTx/>
                <a:latin typeface="Cambria" panose="02040503050406030204" pitchFamily="18" charset="0"/>
                <a:ea typeface="ＭＳ Ｐゴシック"/>
              </a:rPr>
              <a:t> Definition of Blind </a:t>
            </a:r>
            <a:br>
              <a:rPr kumimoji="0" lang="en-US" i="0" u="none" strike="noStrike" kern="0" cap="none" spc="0" normalizeH="0" baseline="0" noProof="0" dirty="0" smtClean="0">
                <a:ln>
                  <a:noFill/>
                </a:ln>
                <a:effectLst/>
                <a:uLnTx/>
                <a:uFillTx/>
                <a:latin typeface="Cambria" panose="02040503050406030204" pitchFamily="18" charset="0"/>
                <a:ea typeface="ＭＳ Ｐゴシック"/>
              </a:rPr>
            </a:br>
            <a:r>
              <a:rPr kumimoji="0" lang="en-US" i="0" u="none" strike="noStrike" kern="0" cap="none" spc="0" normalizeH="0" baseline="0" noProof="0" dirty="0" smtClean="0">
                <a:ln>
                  <a:noFill/>
                </a:ln>
                <a:effectLst/>
                <a:uLnTx/>
                <a:uFillTx/>
                <a:latin typeface="Cambria" panose="02040503050406030204" pitchFamily="18" charset="0"/>
                <a:ea typeface="ＭＳ Ｐゴシック"/>
              </a:rPr>
              <a:t>or Significantly Disabled</a:t>
            </a:r>
            <a:endParaRPr lang="en-US" dirty="0">
              <a:latin typeface="Cambria" panose="02040503050406030204" pitchFamily="18" charset="0"/>
            </a:endParaRPr>
          </a:p>
        </p:txBody>
      </p:sp>
      <p:sp>
        <p:nvSpPr>
          <p:cNvPr id="5" name="Content Placeholder 4"/>
          <p:cNvSpPr>
            <a:spLocks noGrp="1"/>
          </p:cNvSpPr>
          <p:nvPr>
            <p:ph sz="quarter" idx="11"/>
          </p:nvPr>
        </p:nvSpPr>
        <p:spPr>
          <a:xfrm>
            <a:off x="463550" y="1828800"/>
            <a:ext cx="8223250" cy="4573588"/>
          </a:xfrm>
        </p:spPr>
        <p:txBody>
          <a:bodyPr>
            <a:noAutofit/>
          </a:bodyPr>
          <a:lstStyle/>
          <a:p>
            <a:pPr marL="342900" lvl="0" indent="-342900">
              <a:spcBef>
                <a:spcPts val="0"/>
              </a:spcBef>
              <a:spcAft>
                <a:spcPts val="600"/>
              </a:spcAft>
            </a:pPr>
            <a:r>
              <a:rPr lang="en-US" sz="2000" b="1" i="1" kern="0" dirty="0">
                <a:latin typeface="Cambria" panose="02040503050406030204" pitchFamily="18" charset="0"/>
                <a:ea typeface="ＭＳ Ｐゴシック"/>
                <a:cs typeface="Arial" panose="020B0604020202020204" pitchFamily="34" charset="0"/>
              </a:rPr>
              <a:t>Blind</a:t>
            </a:r>
            <a:r>
              <a:rPr lang="en-US" sz="2000" b="1" kern="0" dirty="0">
                <a:latin typeface="Cambria" panose="02040503050406030204" pitchFamily="18" charset="0"/>
                <a:ea typeface="ＭＳ Ｐゴシック"/>
                <a:cs typeface="Arial" panose="020B0604020202020204" pitchFamily="34" charset="0"/>
              </a:rPr>
              <a:t> </a:t>
            </a:r>
            <a:r>
              <a:rPr lang="en-US" sz="2000" kern="0" dirty="0">
                <a:latin typeface="Cambria" panose="02040503050406030204" pitchFamily="18" charset="0"/>
                <a:ea typeface="ＭＳ Ｐゴシック"/>
                <a:cs typeface="Arial" panose="020B0604020202020204" pitchFamily="34" charset="0"/>
              </a:rPr>
              <a:t>means an individual or class of individuals whose central visual acuity does not exceed 20/200 in the better eye with correcting lenses or whose visual acuity, if better than 20/200, is accompanied by a limit to the field of vision in the better eye to such a degree that its widest diameter subtends an angle no greater than 20 </a:t>
            </a:r>
            <a:r>
              <a:rPr lang="en-US" sz="2000" kern="0" dirty="0" smtClean="0">
                <a:latin typeface="Cambria" panose="02040503050406030204" pitchFamily="18" charset="0"/>
                <a:ea typeface="ＭＳ Ｐゴシック"/>
                <a:cs typeface="Arial" panose="020B0604020202020204" pitchFamily="34" charset="0"/>
              </a:rPr>
              <a:t>degrees</a:t>
            </a:r>
            <a:endParaRPr lang="en-US" sz="2000" dirty="0" smtClean="0"/>
          </a:p>
          <a:p>
            <a:pPr marL="347663" lvl="0" indent="-347663" defTabSz="914400" eaLnBrk="0" fontAlgn="base" hangingPunct="0">
              <a:spcBef>
                <a:spcPts val="0"/>
              </a:spcBef>
              <a:spcAft>
                <a:spcPts val="600"/>
              </a:spcAft>
              <a:buSzTx/>
              <a:buFontTx/>
              <a:buChar char="•"/>
              <a:defRPr/>
            </a:pPr>
            <a:r>
              <a:rPr lang="en-US" sz="2000" b="1" i="1" kern="0" dirty="0">
                <a:latin typeface="Cambria" panose="02040503050406030204" pitchFamily="18" charset="0"/>
                <a:ea typeface="ＭＳ Ｐゴシック"/>
                <a:cs typeface="Arial" panose="020B0604020202020204" pitchFamily="34" charset="0"/>
              </a:rPr>
              <a:t>Severely Disabled </a:t>
            </a:r>
            <a:r>
              <a:rPr lang="en-US" sz="2000" kern="0" dirty="0">
                <a:latin typeface="Cambria" panose="02040503050406030204" pitchFamily="18" charset="0"/>
                <a:ea typeface="ＭＳ Ｐゴシック"/>
                <a:cs typeface="Arial" panose="020B0604020202020204" pitchFamily="34" charset="0"/>
              </a:rPr>
              <a:t>means a person other than a blind person who has a severe physical or mental impairment (residual limiting condition resulting from an injury, disease, or congenital defect) which so limits the person’s functional capabilities (mobility, communication, self-care, self-direction, work tolerance, or work skills) that the individual is unable to engage in normal competitive employment over an extended period of time</a:t>
            </a:r>
          </a:p>
          <a:p>
            <a:pPr marL="228600" lvl="0" indent="0" algn="ctr" defTabSz="914400" eaLnBrk="0" fontAlgn="base" hangingPunct="0">
              <a:spcBef>
                <a:spcPct val="20000"/>
              </a:spcBef>
              <a:spcAft>
                <a:spcPts val="1200"/>
              </a:spcAft>
              <a:buSzTx/>
              <a:buNone/>
              <a:defRPr/>
            </a:pPr>
            <a:r>
              <a:rPr lang="en-US" sz="2400" b="1" kern="0" dirty="0">
                <a:latin typeface="Cambria" panose="02040503050406030204" pitchFamily="18" charset="0"/>
                <a:ea typeface="ＭＳ Ｐゴシック"/>
                <a:cs typeface="Arial" panose="020B0604020202020204" pitchFamily="34" charset="0"/>
              </a:rPr>
              <a:t>41 C.F.R. </a:t>
            </a:r>
            <a:r>
              <a:rPr lang="en-US" sz="2400" b="1" kern="0" dirty="0" smtClean="0">
                <a:latin typeface="Cambria" panose="02040503050406030204" pitchFamily="18" charset="0"/>
                <a:ea typeface="ＭＳ Ｐゴシック"/>
                <a:cs typeface="Arial" panose="020B0604020202020204" pitchFamily="34" charset="0"/>
              </a:rPr>
              <a:t>51-1.3</a:t>
            </a:r>
            <a:endParaRPr lang="en-US" sz="2400" kern="0" dirty="0">
              <a:latin typeface="Cambria" panose="02040503050406030204" pitchFamily="18" charset="0"/>
              <a:ea typeface="ＭＳ Ｐゴシック"/>
              <a:cs typeface="Arial" panose="020B0604020202020204" pitchFamily="34" charset="0"/>
            </a:endParaRPr>
          </a:p>
        </p:txBody>
      </p:sp>
      <p:sp>
        <p:nvSpPr>
          <p:cNvPr id="4"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7</a:t>
            </a:fld>
            <a:endParaRPr lang="en-US" dirty="0"/>
          </a:p>
        </p:txBody>
      </p:sp>
    </p:spTree>
    <p:extLst>
      <p:ext uri="{BB962C8B-B14F-4D97-AF65-F5344CB8AC3E}">
        <p14:creationId xmlns:p14="http://schemas.microsoft.com/office/powerpoint/2010/main" val="1027739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324600" y="5556682"/>
            <a:ext cx="1295400" cy="996518"/>
          </a:xfrm>
          <a:prstGeom prst="ellipse">
            <a:avLst/>
          </a:prstGeom>
          <a:solidFill>
            <a:srgbClr val="C00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0" fontAlgn="base" hangingPunct="0">
              <a:spcBef>
                <a:spcPct val="0"/>
              </a:spcBef>
              <a:spcAft>
                <a:spcPct val="0"/>
              </a:spcAft>
              <a:defRPr/>
            </a:pPr>
            <a:r>
              <a:rPr lang="en-US" sz="9600" b="1" kern="0" dirty="0" smtClean="0">
                <a:solidFill>
                  <a:prstClr val="white"/>
                </a:solidFill>
                <a:latin typeface="Arial"/>
                <a:ea typeface="ＭＳ Ｐゴシック"/>
              </a:rPr>
              <a:t>7</a:t>
            </a:r>
            <a:endParaRPr kumimoji="0" lang="en-US" sz="9600" b="1" i="0" u="none" strike="noStrike" kern="0" cap="none" spc="0" normalizeH="0" baseline="0" noProof="0" dirty="0">
              <a:ln>
                <a:noFill/>
              </a:ln>
              <a:solidFill>
                <a:prstClr val="white"/>
              </a:solidFill>
              <a:effectLst/>
              <a:uLnTx/>
              <a:uFillTx/>
              <a:latin typeface="Arial"/>
              <a:ea typeface="ＭＳ Ｐゴシック"/>
            </a:endParaRPr>
          </a:p>
        </p:txBody>
      </p:sp>
      <p:sp>
        <p:nvSpPr>
          <p:cNvPr id="6" name="Oval 5"/>
          <p:cNvSpPr/>
          <p:nvPr/>
        </p:nvSpPr>
        <p:spPr>
          <a:xfrm>
            <a:off x="6629400" y="4941164"/>
            <a:ext cx="1295400" cy="1078636"/>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lvl="0" algn="ctr" eaLnBrk="0" fontAlgn="base" hangingPunct="0">
              <a:spcBef>
                <a:spcPct val="0"/>
              </a:spcBef>
              <a:spcAft>
                <a:spcPct val="0"/>
              </a:spcAft>
              <a:defRPr/>
            </a:pPr>
            <a:r>
              <a:rPr lang="en-US" sz="9600" b="1" dirty="0">
                <a:solidFill>
                  <a:prstClr val="white"/>
                </a:solidFill>
                <a:latin typeface="Arial" charset="0"/>
                <a:ea typeface="ＭＳ Ｐゴシック" pitchFamily="1" charset="-128"/>
              </a:rPr>
              <a:t>6</a:t>
            </a:r>
            <a:endParaRPr kumimoji="0" lang="en-US" sz="2400" b="0" i="0" u="none" strike="noStrike" kern="0" cap="none" spc="0" normalizeH="0" baseline="0" noProof="0" dirty="0">
              <a:ln>
                <a:noFill/>
              </a:ln>
              <a:solidFill>
                <a:prstClr val="white"/>
              </a:solidFill>
              <a:effectLst/>
              <a:uLnTx/>
              <a:uFillTx/>
              <a:latin typeface="Arial"/>
              <a:ea typeface="ＭＳ Ｐゴシック"/>
            </a:endParaRPr>
          </a:p>
        </p:txBody>
      </p:sp>
      <p:sp>
        <p:nvSpPr>
          <p:cNvPr id="2" name="Title 1"/>
          <p:cNvSpPr>
            <a:spLocks noGrp="1"/>
          </p:cNvSpPr>
          <p:nvPr>
            <p:ph type="title"/>
          </p:nvPr>
        </p:nvSpPr>
        <p:spPr>
          <a:xfrm>
            <a:off x="463550" y="460375"/>
            <a:ext cx="8528050" cy="730197"/>
          </a:xfrm>
        </p:spPr>
        <p:txBody>
          <a:bodyPr/>
          <a:lstStyle/>
          <a:p>
            <a:r>
              <a:rPr lang="en-US" dirty="0">
                <a:ea typeface="ＭＳ Ｐゴシック" pitchFamily="34" charset="-128"/>
              </a:rPr>
              <a:t>Procurement List Addition </a:t>
            </a:r>
            <a:r>
              <a:rPr lang="en-US" dirty="0" smtClean="0">
                <a:ea typeface="ＭＳ Ｐゴシック" pitchFamily="34" charset="-128"/>
              </a:rPr>
              <a:t>Process</a:t>
            </a:r>
            <a:endParaRPr lang="en-US" dirty="0"/>
          </a:p>
        </p:txBody>
      </p:sp>
      <p:sp>
        <p:nvSpPr>
          <p:cNvPr id="10" name="Content Placeholder 9"/>
          <p:cNvSpPr>
            <a:spLocks noGrp="1"/>
          </p:cNvSpPr>
          <p:nvPr>
            <p:ph sz="quarter" idx="11"/>
          </p:nvPr>
        </p:nvSpPr>
        <p:spPr>
          <a:xfrm>
            <a:off x="463550" y="1282700"/>
            <a:ext cx="6424607" cy="5119688"/>
          </a:xfrm>
        </p:spPr>
        <p:txBody>
          <a:bodyPr>
            <a:noAutofit/>
          </a:bodyPr>
          <a:lstStyle/>
          <a:p>
            <a:pPr marL="342900" lvl="0" indent="-342900">
              <a:spcBef>
                <a:spcPts val="0"/>
              </a:spcBef>
              <a:spcAft>
                <a:spcPts val="600"/>
              </a:spcAft>
            </a:pPr>
            <a:r>
              <a:rPr lang="en-US" sz="2000" dirty="0">
                <a:solidFill>
                  <a:prstClr val="black"/>
                </a:solidFill>
                <a:latin typeface="Cambria" panose="02040503050406030204" pitchFamily="18" charset="0"/>
                <a:cs typeface="Tahoma" pitchFamily="34" charset="0"/>
              </a:rPr>
              <a:t>Identification of Requirement</a:t>
            </a:r>
          </a:p>
          <a:p>
            <a:pPr marL="342900" lvl="0" indent="-342900">
              <a:spcBef>
                <a:spcPts val="0"/>
              </a:spcBef>
              <a:spcAft>
                <a:spcPts val="600"/>
              </a:spcAft>
            </a:pPr>
            <a:r>
              <a:rPr lang="en-US" sz="2000" dirty="0">
                <a:solidFill>
                  <a:prstClr val="black"/>
                </a:solidFill>
                <a:latin typeface="Cambria" panose="02040503050406030204" pitchFamily="18" charset="0"/>
                <a:cs typeface="Tahoma" pitchFamily="34" charset="0"/>
              </a:rPr>
              <a:t>Consider </a:t>
            </a:r>
            <a:r>
              <a:rPr lang="en-US" sz="2000" dirty="0" err="1">
                <a:solidFill>
                  <a:prstClr val="black"/>
                </a:solidFill>
                <a:latin typeface="Cambria" panose="02040503050406030204" pitchFamily="18" charset="0"/>
                <a:cs typeface="Tahoma" pitchFamily="34" charset="0"/>
              </a:rPr>
              <a:t>AbilityOne</a:t>
            </a:r>
            <a:r>
              <a:rPr lang="en-US" sz="2000" dirty="0">
                <a:solidFill>
                  <a:prstClr val="black"/>
                </a:solidFill>
                <a:latin typeface="Cambria" panose="02040503050406030204" pitchFamily="18" charset="0"/>
                <a:cs typeface="Tahoma" pitchFamily="34" charset="0"/>
              </a:rPr>
              <a:t> Solution</a:t>
            </a:r>
          </a:p>
          <a:p>
            <a:pPr marL="685800" lvl="1" indent="-338138">
              <a:spcBef>
                <a:spcPts val="0"/>
              </a:spcBef>
              <a:spcAft>
                <a:spcPts val="600"/>
              </a:spcAft>
              <a:buFont typeface="Arial" panose="020B0604020202020204" pitchFamily="34" charset="0"/>
              <a:buChar char="•"/>
              <a:tabLst>
                <a:tab pos="685800" algn="l"/>
              </a:tabLst>
            </a:pPr>
            <a:r>
              <a:rPr lang="en-US" sz="1800" dirty="0">
                <a:solidFill>
                  <a:prstClr val="black"/>
                </a:solidFill>
                <a:latin typeface="Cambria" panose="02040503050406030204" pitchFamily="18" charset="0"/>
                <a:cs typeface="Tahoma" pitchFamily="34" charset="0"/>
              </a:rPr>
              <a:t>Contact </a:t>
            </a:r>
            <a:r>
              <a:rPr lang="en-US" sz="1800" dirty="0" err="1">
                <a:solidFill>
                  <a:prstClr val="black"/>
                </a:solidFill>
                <a:latin typeface="Cambria" panose="02040503050406030204" pitchFamily="18" charset="0"/>
                <a:cs typeface="Tahoma" pitchFamily="34" charset="0"/>
              </a:rPr>
              <a:t>AbilityOne</a:t>
            </a:r>
            <a:r>
              <a:rPr lang="en-US" sz="1800" dirty="0">
                <a:solidFill>
                  <a:prstClr val="black"/>
                </a:solidFill>
                <a:latin typeface="Cambria" panose="02040503050406030204" pitchFamily="18" charset="0"/>
                <a:cs typeface="Tahoma" pitchFamily="34" charset="0"/>
              </a:rPr>
              <a:t> at </a:t>
            </a:r>
            <a:r>
              <a:rPr lang="en-US" sz="1800" dirty="0">
                <a:latin typeface="Cambria" panose="02040503050406030204" pitchFamily="18" charset="0"/>
                <a:cs typeface="Tahoma" pitchFamily="34" charset="0"/>
              </a:rPr>
              <a:t>1-800-999-5963</a:t>
            </a:r>
          </a:p>
          <a:p>
            <a:pPr marL="342900" lvl="0" indent="-342900">
              <a:spcBef>
                <a:spcPts val="0"/>
              </a:spcBef>
              <a:spcAft>
                <a:spcPts val="600"/>
              </a:spcAft>
            </a:pPr>
            <a:r>
              <a:rPr lang="en-US" sz="2000" dirty="0">
                <a:solidFill>
                  <a:prstClr val="black"/>
                </a:solidFill>
                <a:latin typeface="Cambria" panose="02040503050406030204" pitchFamily="18" charset="0"/>
                <a:cs typeface="Tahoma" pitchFamily="34" charset="0"/>
              </a:rPr>
              <a:t>Review a “No obligation” price proposal</a:t>
            </a:r>
          </a:p>
          <a:p>
            <a:pPr marL="342900" lvl="0" indent="-342900">
              <a:spcBef>
                <a:spcPts val="0"/>
              </a:spcBef>
              <a:spcAft>
                <a:spcPts val="600"/>
              </a:spcAft>
            </a:pPr>
            <a:r>
              <a:rPr lang="en-US" sz="2000" dirty="0">
                <a:solidFill>
                  <a:prstClr val="black"/>
                </a:solidFill>
                <a:latin typeface="Cambria" panose="02040503050406030204" pitchFamily="18" charset="0"/>
                <a:cs typeface="Tahoma" pitchFamily="34" charset="0"/>
              </a:rPr>
              <a:t>Negotiate price, &amp; other terms &amp; conditions with CNA</a:t>
            </a:r>
          </a:p>
          <a:p>
            <a:pPr marL="342900" lvl="0" indent="-342900">
              <a:spcBef>
                <a:spcPts val="0"/>
              </a:spcBef>
              <a:spcAft>
                <a:spcPts val="600"/>
              </a:spcAft>
            </a:pPr>
            <a:r>
              <a:rPr lang="en-US" sz="2000" dirty="0">
                <a:solidFill>
                  <a:prstClr val="black"/>
                </a:solidFill>
                <a:latin typeface="Cambria" panose="02040503050406030204" pitchFamily="18" charset="0"/>
                <a:cs typeface="Tahoma" pitchFamily="34" charset="0"/>
              </a:rPr>
              <a:t>CNA sends addition request to Commission</a:t>
            </a:r>
          </a:p>
          <a:p>
            <a:pPr marL="342900" lvl="0" indent="-342900">
              <a:spcBef>
                <a:spcPts val="0"/>
              </a:spcBef>
              <a:spcAft>
                <a:spcPts val="600"/>
              </a:spcAft>
            </a:pPr>
            <a:r>
              <a:rPr lang="en-US" sz="2000" dirty="0">
                <a:solidFill>
                  <a:prstClr val="black"/>
                </a:solidFill>
                <a:latin typeface="Cambria" panose="02040503050406030204" pitchFamily="18" charset="0"/>
                <a:cs typeface="Tahoma" pitchFamily="34" charset="0"/>
              </a:rPr>
              <a:t>U.S. </a:t>
            </a:r>
            <a:r>
              <a:rPr lang="en-US" sz="2000" dirty="0" err="1">
                <a:solidFill>
                  <a:prstClr val="black"/>
                </a:solidFill>
                <a:latin typeface="Cambria" panose="02040503050406030204" pitchFamily="18" charset="0"/>
                <a:cs typeface="Tahoma" pitchFamily="34" charset="0"/>
              </a:rPr>
              <a:t>AbilityOne</a:t>
            </a:r>
            <a:r>
              <a:rPr lang="en-US" sz="2000" dirty="0">
                <a:solidFill>
                  <a:prstClr val="black"/>
                </a:solidFill>
                <a:latin typeface="Cambria" panose="02040503050406030204" pitchFamily="18" charset="0"/>
                <a:cs typeface="Tahoma" pitchFamily="34" charset="0"/>
              </a:rPr>
              <a:t> Commission analysis</a:t>
            </a:r>
          </a:p>
          <a:p>
            <a:pPr marL="685800" lvl="1" indent="-338138">
              <a:spcBef>
                <a:spcPts val="0"/>
              </a:spcBef>
              <a:spcAft>
                <a:spcPts val="600"/>
              </a:spcAft>
              <a:buFont typeface="Arial" panose="020B0604020202020204" pitchFamily="34" charset="0"/>
              <a:buChar char="•"/>
            </a:pPr>
            <a:r>
              <a:rPr lang="en-US" sz="1800" dirty="0">
                <a:solidFill>
                  <a:prstClr val="black"/>
                </a:solidFill>
                <a:latin typeface="Cambria" panose="02040503050406030204" pitchFamily="18" charset="0"/>
                <a:cs typeface="Tahoma" pitchFamily="34" charset="0"/>
              </a:rPr>
              <a:t>Rulemaking</a:t>
            </a:r>
          </a:p>
          <a:p>
            <a:pPr marL="685800" lvl="1" indent="-338138">
              <a:spcBef>
                <a:spcPts val="0"/>
              </a:spcBef>
              <a:spcAft>
                <a:spcPts val="600"/>
              </a:spcAft>
              <a:buFont typeface="Arial" panose="020B0604020202020204" pitchFamily="34" charset="0"/>
              <a:buChar char="•"/>
            </a:pPr>
            <a:r>
              <a:rPr lang="en-US" sz="1800" dirty="0">
                <a:solidFill>
                  <a:prstClr val="black"/>
                </a:solidFill>
                <a:latin typeface="Cambria" panose="02040503050406030204" pitchFamily="18" charset="0"/>
                <a:cs typeface="Tahoma" pitchFamily="34" charset="0"/>
              </a:rPr>
              <a:t>Suitability (includes Impact Analysis)</a:t>
            </a:r>
          </a:p>
          <a:p>
            <a:pPr marL="685800" lvl="1" indent="-338138">
              <a:spcBef>
                <a:spcPts val="0"/>
              </a:spcBef>
              <a:spcAft>
                <a:spcPts val="600"/>
              </a:spcAft>
              <a:buFont typeface="Arial" panose="020B0604020202020204" pitchFamily="34" charset="0"/>
              <a:buChar char="•"/>
            </a:pPr>
            <a:r>
              <a:rPr lang="en-US" sz="1800" dirty="0">
                <a:solidFill>
                  <a:prstClr val="black"/>
                </a:solidFill>
                <a:latin typeface="Cambria" panose="02040503050406030204" pitchFamily="18" charset="0"/>
                <a:cs typeface="Tahoma" pitchFamily="34" charset="0"/>
              </a:rPr>
              <a:t>Determines Fair Market Price</a:t>
            </a:r>
          </a:p>
          <a:p>
            <a:pPr marL="342900" lvl="0" indent="-342900">
              <a:spcBef>
                <a:spcPts val="0"/>
              </a:spcBef>
              <a:spcAft>
                <a:spcPts val="600"/>
              </a:spcAft>
            </a:pPr>
            <a:r>
              <a:rPr lang="en-US" sz="2000" dirty="0">
                <a:solidFill>
                  <a:prstClr val="black"/>
                </a:solidFill>
                <a:latin typeface="Cambria" panose="02040503050406030204" pitchFamily="18" charset="0"/>
                <a:cs typeface="Tahoma" pitchFamily="34" charset="0"/>
              </a:rPr>
              <a:t>PL Addition decision by U.S. </a:t>
            </a:r>
            <a:r>
              <a:rPr lang="en-US" sz="2000" dirty="0" err="1">
                <a:solidFill>
                  <a:prstClr val="black"/>
                </a:solidFill>
                <a:latin typeface="Cambria" panose="02040503050406030204" pitchFamily="18" charset="0"/>
                <a:cs typeface="Tahoma" pitchFamily="34" charset="0"/>
              </a:rPr>
              <a:t>AbilityOne</a:t>
            </a:r>
            <a:r>
              <a:rPr lang="en-US" sz="2000" dirty="0">
                <a:solidFill>
                  <a:prstClr val="black"/>
                </a:solidFill>
                <a:latin typeface="Cambria" panose="02040503050406030204" pitchFamily="18" charset="0"/>
                <a:cs typeface="Tahoma" pitchFamily="34" charset="0"/>
              </a:rPr>
              <a:t> Commission </a:t>
            </a:r>
          </a:p>
          <a:p>
            <a:pPr marL="685800" lvl="1" indent="-338138">
              <a:spcBef>
                <a:spcPts val="0"/>
              </a:spcBef>
              <a:spcAft>
                <a:spcPts val="600"/>
              </a:spcAft>
              <a:buFont typeface="Arial" panose="020B0604020202020204" pitchFamily="34" charset="0"/>
              <a:buChar char="•"/>
            </a:pPr>
            <a:r>
              <a:rPr lang="en-US" sz="1800" dirty="0">
                <a:solidFill>
                  <a:prstClr val="black"/>
                </a:solidFill>
                <a:latin typeface="Cambria" panose="02040503050406030204" pitchFamily="18" charset="0"/>
                <a:cs typeface="Tahoma" pitchFamily="34" charset="0"/>
              </a:rPr>
              <a:t>Notice to Contracting Officer </a:t>
            </a:r>
          </a:p>
          <a:p>
            <a:pPr marL="685800" lvl="1" indent="-338138">
              <a:spcBef>
                <a:spcPts val="0"/>
              </a:spcBef>
              <a:spcAft>
                <a:spcPts val="600"/>
              </a:spcAft>
              <a:buFont typeface="Arial" panose="020B0604020202020204" pitchFamily="34" charset="0"/>
              <a:buChar char="•"/>
            </a:pPr>
            <a:r>
              <a:rPr lang="en-US" sz="1800" dirty="0">
                <a:solidFill>
                  <a:prstClr val="black"/>
                </a:solidFill>
                <a:latin typeface="Cambria" panose="02040503050406030204" pitchFamily="18" charset="0"/>
                <a:cs typeface="Tahoma" pitchFamily="34" charset="0"/>
              </a:rPr>
              <a:t>Contract award </a:t>
            </a:r>
            <a:r>
              <a:rPr lang="en-US" sz="1800" dirty="0" smtClean="0">
                <a:solidFill>
                  <a:prstClr val="black"/>
                </a:solidFill>
                <a:latin typeface="Cambria" panose="02040503050406030204" pitchFamily="18" charset="0"/>
                <a:cs typeface="Tahoma" pitchFamily="34" charset="0"/>
              </a:rPr>
              <a:t>authorized</a:t>
            </a:r>
            <a:endParaRPr lang="en-US" sz="1800" dirty="0">
              <a:solidFill>
                <a:prstClr val="black"/>
              </a:solidFill>
              <a:latin typeface="Cambria" panose="02040503050406030204" pitchFamily="18" charset="0"/>
              <a:cs typeface="Tahoma" pitchFamily="34" charset="0"/>
            </a:endParaRPr>
          </a:p>
        </p:txBody>
      </p:sp>
      <p:sp>
        <p:nvSpPr>
          <p:cNvPr id="8"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8</a:t>
            </a:fld>
            <a:endParaRPr lang="en-US" dirty="0"/>
          </a:p>
        </p:txBody>
      </p:sp>
      <p:sp>
        <p:nvSpPr>
          <p:cNvPr id="4" name="TextBox 3"/>
          <p:cNvSpPr txBox="1"/>
          <p:nvPr/>
        </p:nvSpPr>
        <p:spPr>
          <a:xfrm>
            <a:off x="6096000" y="1600200"/>
            <a:ext cx="2362200" cy="369332"/>
          </a:xfrm>
          <a:prstGeom prst="rect">
            <a:avLst/>
          </a:prstGeom>
          <a:noFill/>
        </p:spPr>
        <p:txBody>
          <a:bodyPr wrap="square" rtlCol="0">
            <a:spAutoFit/>
          </a:bodyPr>
          <a:lstStyle/>
          <a:p>
            <a:endParaRPr lang="en-US" dirty="0"/>
          </a:p>
        </p:txBody>
      </p:sp>
      <p:pic>
        <p:nvPicPr>
          <p:cNvPr id="5" name="Picture 3" descr="5Steps.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88157" y="1367363"/>
            <a:ext cx="1798644" cy="411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166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mbria" panose="02040503050406030204" pitchFamily="18" charset="0"/>
                <a:cs typeface="Arial" panose="020B0604020202020204" pitchFamily="34" charset="0"/>
              </a:rPr>
              <a:t>Suitability Criteria</a:t>
            </a:r>
            <a:endParaRPr lang="en-US" dirty="0">
              <a:latin typeface="Cambria" panose="02040503050406030204" pitchFamily="18" charset="0"/>
              <a:cs typeface="Arial" panose="020B0604020202020204" pitchFamily="34" charset="0"/>
            </a:endParaRPr>
          </a:p>
        </p:txBody>
      </p:sp>
      <p:sp>
        <p:nvSpPr>
          <p:cNvPr id="5" name="Content Placeholder 4"/>
          <p:cNvSpPr>
            <a:spLocks noGrp="1"/>
          </p:cNvSpPr>
          <p:nvPr>
            <p:ph sz="quarter" idx="11"/>
          </p:nvPr>
        </p:nvSpPr>
        <p:spPr/>
        <p:txBody>
          <a:bodyPr>
            <a:normAutofit fontScale="85000" lnSpcReduction="10000"/>
          </a:bodyPr>
          <a:lstStyle/>
          <a:p>
            <a:pPr marL="571500" indent="-571500">
              <a:buFont typeface="Arial" pitchFamily="34" charset="0"/>
              <a:buChar char="•"/>
            </a:pPr>
            <a:r>
              <a:rPr lang="en-US" dirty="0">
                <a:latin typeface="Cambria" panose="02040503050406030204" pitchFamily="18" charset="0"/>
                <a:cs typeface="Arial" panose="020B0604020202020204" pitchFamily="34" charset="0"/>
              </a:rPr>
              <a:t>The Commission staff reviews the suitability of the product or service project in terms of NPA qualifications, employment potential, and NPA capability. </a:t>
            </a:r>
            <a:r>
              <a:rPr lang="en-US" dirty="0">
                <a:solidFill>
                  <a:srgbClr val="FF0000"/>
                </a:solidFill>
                <a:latin typeface="Cambria" panose="02040503050406030204" pitchFamily="18" charset="0"/>
                <a:cs typeface="Arial" panose="020B0604020202020204" pitchFamily="34" charset="0"/>
              </a:rPr>
              <a:t> </a:t>
            </a:r>
            <a:r>
              <a:rPr lang="en-US" dirty="0">
                <a:solidFill>
                  <a:prstClr val="black"/>
                </a:solidFill>
                <a:latin typeface="Cambria" panose="02040503050406030204" pitchFamily="18" charset="0"/>
                <a:cs typeface="Arial" panose="020B0604020202020204" pitchFamily="34" charset="0"/>
              </a:rPr>
              <a:t>Additionally they analyze the impact on the current contractor and evaluates the recommended </a:t>
            </a:r>
            <a:r>
              <a:rPr lang="en-US" dirty="0" smtClean="0">
                <a:solidFill>
                  <a:prstClr val="black"/>
                </a:solidFill>
                <a:latin typeface="Cambria" panose="02040503050406030204" pitchFamily="18" charset="0"/>
                <a:cs typeface="Arial" panose="020B0604020202020204" pitchFamily="34" charset="0"/>
              </a:rPr>
              <a:t>price</a:t>
            </a:r>
            <a:endParaRPr lang="en-US" dirty="0">
              <a:solidFill>
                <a:prstClr val="black"/>
              </a:solidFill>
              <a:latin typeface="Cambria" panose="02040503050406030204" pitchFamily="18" charset="0"/>
              <a:cs typeface="Arial" panose="020B0604020202020204" pitchFamily="34" charset="0"/>
            </a:endParaRPr>
          </a:p>
          <a:p>
            <a:pPr marL="571500" indent="-571500">
              <a:buFont typeface="Arial" pitchFamily="34" charset="0"/>
              <a:buChar char="•"/>
            </a:pPr>
            <a:r>
              <a:rPr lang="en-US" dirty="0">
                <a:solidFill>
                  <a:prstClr val="black"/>
                </a:solidFill>
                <a:latin typeface="Cambria" panose="02040503050406030204" pitchFamily="18" charset="0"/>
                <a:cs typeface="Arial" panose="020B0604020202020204" pitchFamily="34" charset="0"/>
              </a:rPr>
              <a:t>Upon completion, and in accordance with the Administrative Procedures Act,</a:t>
            </a:r>
            <a:r>
              <a:rPr lang="en-US" altLang="en-US" dirty="0">
                <a:solidFill>
                  <a:prstClr val="black"/>
                </a:solidFill>
                <a:latin typeface="Cambria" panose="02040503050406030204" pitchFamily="18" charset="0"/>
                <a:cs typeface="Arial" panose="020B0604020202020204" pitchFamily="34" charset="0"/>
              </a:rPr>
              <a:t> the proposed requirement will be posted to the Federal Register for an </a:t>
            </a:r>
            <a:r>
              <a:rPr lang="en-US" dirty="0">
                <a:solidFill>
                  <a:prstClr val="black"/>
                </a:solidFill>
                <a:latin typeface="Cambria" panose="02040503050406030204" pitchFamily="18" charset="0"/>
                <a:cs typeface="Arial" panose="020B0604020202020204" pitchFamily="34" charset="0"/>
              </a:rPr>
              <a:t>initial 30-day notice and comment, the rulemaking period </a:t>
            </a:r>
            <a:r>
              <a:rPr lang="en-US" dirty="0" smtClean="0">
                <a:solidFill>
                  <a:prstClr val="black"/>
                </a:solidFill>
                <a:latin typeface="Cambria" panose="02040503050406030204" pitchFamily="18" charset="0"/>
                <a:cs typeface="Arial" panose="020B0604020202020204" pitchFamily="34" charset="0"/>
              </a:rPr>
              <a:t>begins</a:t>
            </a:r>
            <a:endParaRPr lang="en-US" altLang="en-US" dirty="0">
              <a:solidFill>
                <a:prstClr val="black"/>
              </a:solidFill>
              <a:latin typeface="Cambria" panose="02040503050406030204" pitchFamily="18" charset="0"/>
              <a:cs typeface="Arial" panose="020B0604020202020204" pitchFamily="34" charset="0"/>
            </a:endParaRPr>
          </a:p>
        </p:txBody>
      </p:sp>
      <p:sp>
        <p:nvSpPr>
          <p:cNvPr id="4" name="Slide Number Placeholder 5"/>
          <p:cNvSpPr>
            <a:spLocks noGrp="1"/>
          </p:cNvSpPr>
          <p:nvPr>
            <p:ph type="sldNum" sz="quarter" idx="4"/>
          </p:nvPr>
        </p:nvSpPr>
        <p:spPr>
          <a:prstGeom prst="rect">
            <a:avLst/>
          </a:prstGeom>
        </p:spPr>
        <p:txBody>
          <a:bodyPr anchor="ctr" anchorCtr="0"/>
          <a:lstStyle>
            <a:lvl1pPr algn="ctr">
              <a:defRPr sz="1000">
                <a:solidFill>
                  <a:schemeClr val="bg2"/>
                </a:solidFill>
                <a:latin typeface="Franklin Gothic Book"/>
                <a:cs typeface="Franklin Gothic Book"/>
              </a:defRPr>
            </a:lvl1pPr>
          </a:lstStyle>
          <a:p>
            <a:fld id="{4D6093E0-1F92-4927-8540-63E729576F43}" type="slidenum">
              <a:rPr lang="en-US" smtClean="0"/>
              <a:t>9</a:t>
            </a:fld>
            <a:endParaRPr lang="en-US" dirty="0"/>
          </a:p>
        </p:txBody>
      </p:sp>
    </p:spTree>
    <p:extLst>
      <p:ext uri="{BB962C8B-B14F-4D97-AF65-F5344CB8AC3E}">
        <p14:creationId xmlns:p14="http://schemas.microsoft.com/office/powerpoint/2010/main" val="770940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I_PPT_template_r4">
  <a:themeElements>
    <a:clrScheme name="Custom 5">
      <a:dk1>
        <a:srgbClr val="0B1111"/>
      </a:dk1>
      <a:lt1>
        <a:sysClr val="window" lastClr="FFFFFF"/>
      </a:lt1>
      <a:dk2>
        <a:srgbClr val="303D3B"/>
      </a:dk2>
      <a:lt2>
        <a:srgbClr val="79807F"/>
      </a:lt2>
      <a:accent1>
        <a:srgbClr val="00558F"/>
      </a:accent1>
      <a:accent2>
        <a:srgbClr val="FAC81A"/>
      </a:accent2>
      <a:accent3>
        <a:srgbClr val="CD0920"/>
      </a:accent3>
      <a:accent4>
        <a:srgbClr val="777877"/>
      </a:accent4>
      <a:accent5>
        <a:srgbClr val="832A6B"/>
      </a:accent5>
      <a:accent6>
        <a:srgbClr val="75A230"/>
      </a:accent6>
      <a:hlink>
        <a:srgbClr val="003958"/>
      </a:hlink>
      <a:folHlink>
        <a:srgbClr val="920F1C"/>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E0B8BB87866E894D89B1504CE885BC0B" ma:contentTypeVersion="23" ma:contentTypeDescription="Create a new document." ma:contentTypeScope="" ma:versionID="ccbc031ca42cbd209e05e41be2f1e483">
  <xsd:schema xmlns:xsd="http://www.w3.org/2001/XMLSchema" xmlns:xs="http://www.w3.org/2001/XMLSchema" xmlns:p="http://schemas.microsoft.com/office/2006/metadata/properties" xmlns:ns1="http://schemas.microsoft.com/sharepoint/v3" xmlns:ns2="d043c6f0-c2ef-4259-a789-4b795e8ccb0d" targetNamespace="http://schemas.microsoft.com/office/2006/metadata/properties" ma:root="true" ma:fieldsID="acd4153a195439b8269149f0f258df55" ns1:_="" ns2:_="">
    <xsd:import namespace="http://schemas.microsoft.com/sharepoint/v3"/>
    <xsd:import namespace="d043c6f0-c2ef-4259-a789-4b795e8ccb0d"/>
    <xsd:element name="properties">
      <xsd:complexType>
        <xsd:sequence>
          <xsd:element name="documentManagement">
            <xsd:complexType>
              <xsd:all>
                <xsd:element ref="ns1:_dlc_ExpireDateSaved" minOccurs="0"/>
                <xsd:element ref="ns1:_dlc_ExpireDate" minOccurs="0"/>
                <xsd:element ref="ns1:_dlc_Exempt" minOccurs="0"/>
                <xsd:element ref="ns2:Year"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8" nillable="true" ma:displayName="Original Expiration Date" ma:hidden="true" ma:internalName="_dlc_ExpireDateSaved" ma:readOnly="true">
      <xsd:simpleType>
        <xsd:restriction base="dms:DateTime"/>
      </xsd:simpleType>
    </xsd:element>
    <xsd:element name="_dlc_ExpireDate" ma:index="9" nillable="true" ma:displayName="Expiration Date" ma:description="" ma:hidden="true" ma:indexed="true" ma:internalName="_dlc_ExpireDate" ma:readOnly="true">
      <xsd:simpleType>
        <xsd:restriction base="dms:DateTime"/>
      </xsd:simpleType>
    </xsd:element>
    <xsd:element name="_dlc_Exempt" ma:index="10"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43c6f0-c2ef-4259-a789-4b795e8ccb0d" elementFormDefault="qualified">
    <xsd:import namespace="http://schemas.microsoft.com/office/2006/documentManagement/types"/>
    <xsd:import namespace="http://schemas.microsoft.com/office/infopath/2007/PartnerControls"/>
    <xsd:element name="Year" ma:index="11" nillable="true" ma:displayName="Year" ma:default="2014" ma:format="Dropdown" ma:internalName="Year">
      <xsd:simpleType>
        <xsd:restriction base="dms:Choice">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restriction>
      </xsd:simple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5"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_dlc_DocId xmlns="d043c6f0-c2ef-4259-a789-4b795e8ccb0d">MEV6PXJ62CQ4-1835-10</_dlc_DocId>
    <_dlc_DocIdUrl xmlns="d043c6f0-c2ef-4259-a789-4b795e8ccb0d">
      <Url>http://dmacs.nish.org/departments/Marketing/_layouts/DocIdRedir.aspx?ID=MEV6PXJ62CQ4-1835-10</Url>
      <Description>MEV6PXJ62CQ4-1835-10</Description>
    </_dlc_DocIdUrl>
    <Year xmlns="d043c6f0-c2ef-4259-a789-4b795e8ccb0d">2014</Year>
  </documentManagement>
</p:properties>
</file>

<file path=customXml/itemProps1.xml><?xml version="1.0" encoding="utf-8"?>
<ds:datastoreItem xmlns:ds="http://schemas.openxmlformats.org/officeDocument/2006/customXml" ds:itemID="{16B822C8-FCF6-4BDB-B595-05D319CE3E10}">
  <ds:schemaRefs>
    <ds:schemaRef ds:uri="http://schemas.microsoft.com/office/2006/metadata/customXsn"/>
  </ds:schemaRefs>
</ds:datastoreItem>
</file>

<file path=customXml/itemProps2.xml><?xml version="1.0" encoding="utf-8"?>
<ds:datastoreItem xmlns:ds="http://schemas.openxmlformats.org/officeDocument/2006/customXml" ds:itemID="{FA1F531B-FAA1-43BA-A800-8612EE03A349}">
  <ds:schemaRefs>
    <ds:schemaRef ds:uri="http://schemas.microsoft.com/sharepoint/v3/contenttype/forms"/>
  </ds:schemaRefs>
</ds:datastoreItem>
</file>

<file path=customXml/itemProps3.xml><?xml version="1.0" encoding="utf-8"?>
<ds:datastoreItem xmlns:ds="http://schemas.openxmlformats.org/officeDocument/2006/customXml" ds:itemID="{2BC863B3-5015-4974-9897-1BA431D320DF}">
  <ds:schemaRefs>
    <ds:schemaRef ds:uri="http://schemas.microsoft.com/sharepoint/events"/>
  </ds:schemaRefs>
</ds:datastoreItem>
</file>

<file path=customXml/itemProps4.xml><?xml version="1.0" encoding="utf-8"?>
<ds:datastoreItem xmlns:ds="http://schemas.openxmlformats.org/officeDocument/2006/customXml" ds:itemID="{FF031118-B8EA-4086-B96E-DDD20A838B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43c6f0-c2ef-4259-a789-4b795e8ccb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A79E8EE-1D68-4E0B-85F5-85077B6226AA}">
  <ds:schemaRefs>
    <ds:schemaRef ds:uri="http://schemas.microsoft.com/sharepoint/v3"/>
    <ds:schemaRef ds:uri="http://purl.org/dc/elements/1.1/"/>
    <ds:schemaRef ds:uri="http://purl.org/dc/terms/"/>
    <ds:schemaRef ds:uri="http://schemas.microsoft.com/office/2006/documentManagement/types"/>
    <ds:schemaRef ds:uri="d043c6f0-c2ef-4259-a789-4b795e8ccb0d"/>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Elemental</Template>
  <TotalTime>1902</TotalTime>
  <Words>2496</Words>
  <Application>Microsoft Office PowerPoint</Application>
  <PresentationFormat>On-screen Show (4:3)</PresentationFormat>
  <Paragraphs>510</Paragraphs>
  <Slides>45</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ＭＳ Ｐゴシック</vt:lpstr>
      <vt:lpstr>Arial</vt:lpstr>
      <vt:lpstr>Calibri</vt:lpstr>
      <vt:lpstr>Cambria</vt:lpstr>
      <vt:lpstr>Courier New</vt:lpstr>
      <vt:lpstr>Franklin Gothic Book</vt:lpstr>
      <vt:lpstr>Lucida Grande</vt:lpstr>
      <vt:lpstr>Tahoma</vt:lpstr>
      <vt:lpstr>Times New Roman</vt:lpstr>
      <vt:lpstr>Wingdings</vt:lpstr>
      <vt:lpstr>ヒラギノ角ゴ Pro W3</vt:lpstr>
      <vt:lpstr>FAI_PPT_template_r4</vt:lpstr>
      <vt:lpstr>AbilityOne Program    </vt:lpstr>
      <vt:lpstr>U.S. AbilityOne Commission</vt:lpstr>
      <vt:lpstr>AbilityOne Program Overview</vt:lpstr>
      <vt:lpstr>AbilityOne Structure</vt:lpstr>
      <vt:lpstr>U.S. AbilityOne  Commission Members</vt:lpstr>
      <vt:lpstr>Statutory/Regulatory Framework</vt:lpstr>
      <vt:lpstr>AbilityOne Definition of Blind  or Significantly Disabled</vt:lpstr>
      <vt:lpstr>Procurement List Addition Process</vt:lpstr>
      <vt:lpstr>Suitability Criteria</vt:lpstr>
      <vt:lpstr>Fair Market Price Determination</vt:lpstr>
      <vt:lpstr>Benefits to the Customer</vt:lpstr>
      <vt:lpstr>Contact Us</vt:lpstr>
      <vt:lpstr>National Industries for the Blind</vt:lpstr>
      <vt:lpstr>Meet NIB</vt:lpstr>
      <vt:lpstr>NIB Associated Agencies and BSCs</vt:lpstr>
      <vt:lpstr>NIB Products – Primary Lines of Business</vt:lpstr>
      <vt:lpstr>NIB Niche and Textiles</vt:lpstr>
      <vt:lpstr>NIB Services </vt:lpstr>
      <vt:lpstr>How we do it . . . or getting rid of the myths about blindness</vt:lpstr>
      <vt:lpstr>Past Performance Examples</vt:lpstr>
      <vt:lpstr>How to Engage with NIB</vt:lpstr>
      <vt:lpstr>SourceAmerica</vt:lpstr>
      <vt:lpstr>SourceAmerica – Who are we?</vt:lpstr>
      <vt:lpstr>SourceAmerica Products</vt:lpstr>
      <vt:lpstr>SourceAmerica Services</vt:lpstr>
      <vt:lpstr>SourceAmerica Services – FY14</vt:lpstr>
      <vt:lpstr>SourceAmerica Services – FY14</vt:lpstr>
      <vt:lpstr>The AbilityOne Procurement List</vt:lpstr>
      <vt:lpstr>Federal Acquisition/AbilityOne Process</vt:lpstr>
      <vt:lpstr>Contact Us</vt:lpstr>
      <vt:lpstr>Videos to learn more</vt:lpstr>
      <vt:lpstr>Nonprofit Agency Contractor</vt:lpstr>
      <vt:lpstr>Capable Workforce</vt:lpstr>
      <vt:lpstr>Strategic Sourcing</vt:lpstr>
      <vt:lpstr>Technical/Quality/Past Performance Qualifications</vt:lpstr>
      <vt:lpstr>Primary Disability Type</vt:lpstr>
      <vt:lpstr>Race and Ethnicity </vt:lpstr>
      <vt:lpstr>Veterans Status </vt:lpstr>
      <vt:lpstr>Work Location Type </vt:lpstr>
      <vt:lpstr>Average Hourly Wage (excluding H&amp;W) </vt:lpstr>
      <vt:lpstr>U.S. Department of Agriculture</vt:lpstr>
      <vt:lpstr>What to expect when you contract with AbilityOne</vt:lpstr>
      <vt:lpstr>Why should you contract with AbilityOne?</vt:lpstr>
      <vt:lpstr>Why should you contract with AbilityOne?</vt:lpstr>
      <vt:lpstr>For more information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Yoder, Nancy/NBD</dc:creator>
  <cp:lastModifiedBy>Brendan Hunt</cp:lastModifiedBy>
  <cp:revision>152</cp:revision>
  <dcterms:created xsi:type="dcterms:W3CDTF">2015-05-01T14:46:47Z</dcterms:created>
  <dcterms:modified xsi:type="dcterms:W3CDTF">2015-07-17T18:21:44Z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2d5e8846-e32d-4f2a-92c9-92e6cd5755ca</vt:lpwstr>
  </property>
  <property fmtid="{D5CDD505-2E9C-101B-9397-08002B2CF9AE}" pid="3" name="ContentTypeId">
    <vt:lpwstr>0x010100E0B8BB87866E894D89B1504CE885BC0B</vt:lpwstr>
  </property>
  <property fmtid="{D5CDD505-2E9C-101B-9397-08002B2CF9AE}" pid="4" name="ItemRetentionFormula">
    <vt:lpwstr/>
  </property>
  <property fmtid="{D5CDD505-2E9C-101B-9397-08002B2CF9AE}" pid="5" name="_dlc_policyId">
    <vt:lpwstr/>
  </property>
</Properties>
</file>